
<file path=[Content_Types].xml><?xml version="1.0" encoding="utf-8"?>
<Types xmlns="http://schemas.openxmlformats.org/package/2006/content-types">
  <Default Extension="crdownload" ContentType="image/jpeg"/>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5"/>
  </p:notesMasterIdLst>
  <p:sldIdLst>
    <p:sldId id="296" r:id="rId2"/>
    <p:sldId id="304" r:id="rId3"/>
    <p:sldId id="258" r:id="rId4"/>
    <p:sldId id="261" r:id="rId5"/>
    <p:sldId id="263" r:id="rId6"/>
    <p:sldId id="264" r:id="rId7"/>
    <p:sldId id="265" r:id="rId8"/>
    <p:sldId id="297" r:id="rId9"/>
    <p:sldId id="299" r:id="rId10"/>
    <p:sldId id="298" r:id="rId11"/>
    <p:sldId id="315" r:id="rId12"/>
    <p:sldId id="266" r:id="rId13"/>
    <p:sldId id="268" r:id="rId14"/>
    <p:sldId id="317" r:id="rId15"/>
    <p:sldId id="316" r:id="rId16"/>
    <p:sldId id="300" r:id="rId17"/>
    <p:sldId id="303" r:id="rId18"/>
    <p:sldId id="323" r:id="rId19"/>
    <p:sldId id="314" r:id="rId20"/>
    <p:sldId id="301" r:id="rId21"/>
    <p:sldId id="302" r:id="rId22"/>
    <p:sldId id="321" r:id="rId23"/>
    <p:sldId id="312" r:id="rId24"/>
    <p:sldId id="308" r:id="rId25"/>
    <p:sldId id="309" r:id="rId26"/>
    <p:sldId id="310" r:id="rId27"/>
    <p:sldId id="322" r:id="rId28"/>
    <p:sldId id="319" r:id="rId29"/>
    <p:sldId id="320" r:id="rId30"/>
    <p:sldId id="307" r:id="rId31"/>
    <p:sldId id="311" r:id="rId32"/>
    <p:sldId id="313" r:id="rId33"/>
    <p:sldId id="318" r:id="rId34"/>
  </p:sldIdLst>
  <p:sldSz cx="9144000" cy="5143500" type="screen16x9"/>
  <p:notesSz cx="6858000" cy="9144000"/>
  <p:embeddedFontLst>
    <p:embeddedFont>
      <p:font typeface="Calibri" panose="020F0502020204030204" pitchFamily="34" charset="0"/>
      <p:regular r:id="rId36"/>
      <p:bold r:id="rId37"/>
      <p:italic r:id="rId38"/>
      <p:boldItalic r:id="rId39"/>
    </p:embeddedFont>
    <p:embeddedFont>
      <p:font typeface="Roboto Slab" panose="020B0604020202020204" charset="0"/>
      <p:regular r:id="rId40"/>
      <p:bold r:id="rId41"/>
    </p:embeddedFont>
    <p:embeddedFont>
      <p:font typeface="Source Sans Pro" panose="020B0503030403020204"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ECFCF9-EB90-4EA4-BA1D-B0166F391BF1}">
  <a:tblStyle styleId="{83ECFCF9-EB90-4EA4-BA1D-B0166F391BF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74B0BC-8218-4BC4-B384-D648047DA53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jpeg>
</file>

<file path=ppt/media/image12.JPG>
</file>

<file path=ppt/media/image13.JPG>
</file>

<file path=ppt/media/image14.JPG>
</file>

<file path=ppt/media/image2.png>
</file>

<file path=ppt/media/image3.png>
</file>

<file path=ppt/media/image4.jpg>
</file>

<file path=ppt/media/image5.jpg>
</file>

<file path=ppt/media/image6.crdownload>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fda085fb6_58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fda085fb6_58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28" name="Google Shape;28;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2" name="Google Shape;42;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43" name="Google Shape;43;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51" name="Google Shape;51;p7"/>
          <p:cNvSpPr txBox="1">
            <a:spLocks noGrp="1"/>
          </p:cNvSpPr>
          <p:nvPr>
            <p:ph type="body" idx="1"/>
          </p:nvPr>
        </p:nvSpPr>
        <p:spPr>
          <a:xfrm>
            <a:off x="786150"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2" name="Google Shape;52;p7"/>
          <p:cNvSpPr txBox="1">
            <a:spLocks noGrp="1"/>
          </p:cNvSpPr>
          <p:nvPr>
            <p:ph type="body" idx="2"/>
          </p:nvPr>
        </p:nvSpPr>
        <p:spPr>
          <a:xfrm>
            <a:off x="3329992"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3" name="Google Shape;53;p7"/>
          <p:cNvSpPr txBox="1">
            <a:spLocks noGrp="1"/>
          </p:cNvSpPr>
          <p:nvPr>
            <p:ph type="body" idx="3"/>
          </p:nvPr>
        </p:nvSpPr>
        <p:spPr>
          <a:xfrm>
            <a:off x="5873834"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4" name="Google Shape;54;p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3" Type="http://schemas.openxmlformats.org/officeDocument/2006/relationships/hyperlink" Target="https://maker.pro/arduino/projects/arduino-soil-moisture-sensor" TargetMode="External"/><Relationship Id="rId2" Type="http://schemas.openxmlformats.org/officeDocument/2006/relationships/hyperlink" Target="https://beagleboard.org/black" TargetMode="External"/><Relationship Id="rId1" Type="http://schemas.openxmlformats.org/officeDocument/2006/relationships/slideLayout" Target="../slideLayouts/slideLayout2.xml"/><Relationship Id="rId4" Type="http://schemas.openxmlformats.org/officeDocument/2006/relationships/hyperlink" Target="http://www.iolib.org/docs/iolib.html" TargetMode="External"/></Relationships>
</file>

<file path=ppt/slides/_rels/slide31.xml.rels><?xml version="1.0" encoding="UTF-8" standalone="yes"?>
<Relationships xmlns="http://schemas.openxmlformats.org/package/2006/relationships"><Relationship Id="rId2" Type="http://schemas.openxmlformats.org/officeDocument/2006/relationships/hyperlink" Target="https://www.element14.com/community/community/designcenter/single-board-computers/next-genbeaglebone/blog/2013/10/10/bbb--beaglebone-black-io-library-for-c"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beginnersbook.com/2017/11/c-strncmp-function/" TargetMode="External"/><Relationship Id="rId2" Type="http://schemas.openxmlformats.org/officeDocument/2006/relationships/hyperlink" Target="https://www.geeksforgeeks.org/whats-difference-between-and/"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crdownload"/><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3C0A8-F857-48AB-8A12-9D98F32B31A5}"/>
              </a:ext>
            </a:extLst>
          </p:cNvPr>
          <p:cNvSpPr>
            <a:spLocks noGrp="1"/>
          </p:cNvSpPr>
          <p:nvPr>
            <p:ph type="ctrTitle"/>
          </p:nvPr>
        </p:nvSpPr>
        <p:spPr>
          <a:xfrm>
            <a:off x="1546025" y="900223"/>
            <a:ext cx="5832600" cy="2232837"/>
          </a:xfrm>
        </p:spPr>
        <p:txBody>
          <a:bodyPr/>
          <a:lstStyle/>
          <a:p>
            <a:pPr algn="ctr"/>
            <a:r>
              <a:rPr lang="en-US" sz="3600" dirty="0">
                <a:solidFill>
                  <a:schemeClr val="tx1"/>
                </a:solidFill>
                <a:latin typeface="Times New Roman" panose="02020603050405020304" pitchFamily="18" charset="0"/>
                <a:cs typeface="Times New Roman" panose="02020603050405020304" pitchFamily="18" charset="0"/>
              </a:rPr>
              <a:t>Automatic Watering system for plants</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endParaRPr lang="en-CA" sz="24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4F137BB-E67E-40EB-90C4-89ACC79D9D55}"/>
              </a:ext>
            </a:extLst>
          </p:cNvPr>
          <p:cNvSpPr>
            <a:spLocks noGrp="1"/>
          </p:cNvSpPr>
          <p:nvPr>
            <p:ph type="subTitle" idx="1"/>
          </p:nvPr>
        </p:nvSpPr>
        <p:spPr>
          <a:xfrm>
            <a:off x="2020946" y="3585669"/>
            <a:ext cx="5832600" cy="784800"/>
          </a:xfrm>
        </p:spPr>
        <p:txBody>
          <a:bodyPr/>
          <a:lstStyle/>
          <a:p>
            <a:pPr algn="r"/>
            <a:r>
              <a:rPr lang="en-US" sz="1400" b="1" dirty="0">
                <a:solidFill>
                  <a:schemeClr val="bg2">
                    <a:lumMod val="50000"/>
                  </a:schemeClr>
                </a:solidFill>
                <a:latin typeface="Times New Roman" panose="02020603050405020304" pitchFamily="18" charset="0"/>
                <a:cs typeface="Times New Roman" panose="02020603050405020304" pitchFamily="18" charset="0"/>
              </a:rPr>
              <a:t>Submitted by…,</a:t>
            </a:r>
          </a:p>
          <a:p>
            <a:pPr algn="r"/>
            <a:r>
              <a:rPr lang="en-US" sz="1400" b="1" dirty="0">
                <a:solidFill>
                  <a:schemeClr val="bg2">
                    <a:lumMod val="50000"/>
                  </a:schemeClr>
                </a:solidFill>
                <a:latin typeface="Times New Roman" panose="02020603050405020304" pitchFamily="18" charset="0"/>
                <a:cs typeface="Times New Roman" panose="02020603050405020304" pitchFamily="18" charset="0"/>
              </a:rPr>
              <a:t>Induja Sudhish(c0769921)</a:t>
            </a:r>
          </a:p>
          <a:p>
            <a:pPr algn="r"/>
            <a:r>
              <a:rPr lang="en-US" sz="1400" b="1" dirty="0">
                <a:solidFill>
                  <a:schemeClr val="bg2">
                    <a:lumMod val="50000"/>
                  </a:schemeClr>
                </a:solidFill>
                <a:latin typeface="Times New Roman" panose="02020603050405020304" pitchFamily="18" charset="0"/>
                <a:cs typeface="Times New Roman" panose="02020603050405020304" pitchFamily="18" charset="0"/>
              </a:rPr>
              <a:t>Group 6</a:t>
            </a:r>
            <a:endParaRPr lang="en-CA" sz="1400" b="1" dirty="0">
              <a:solidFill>
                <a:schemeClr val="bg2">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27353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CF45856-9EAC-4FD5-825D-CBDE2A648700}"/>
              </a:ext>
            </a:extLst>
          </p:cNvPr>
          <p:cNvSpPr>
            <a:spLocks noGrp="1"/>
          </p:cNvSpPr>
          <p:nvPr>
            <p:ph type="body" idx="1"/>
          </p:nvPr>
        </p:nvSpPr>
        <p:spPr>
          <a:xfrm>
            <a:off x="594764" y="212622"/>
            <a:ext cx="3622817" cy="4735062"/>
          </a:xfrm>
        </p:spPr>
        <p:txBody>
          <a:bodyPr/>
          <a:lstStyle/>
          <a:p>
            <a:pPr algn="l"/>
            <a:r>
              <a:rPr lang="en-US" sz="1800" b="1" i="0" dirty="0">
                <a:solidFill>
                  <a:srgbClr val="333333"/>
                </a:solidFill>
                <a:effectLst/>
                <a:latin typeface="Times New Roman" panose="02020603050405020304" pitchFamily="18" charset="0"/>
                <a:cs typeface="Times New Roman" panose="02020603050405020304" pitchFamily="18" charset="0"/>
              </a:rPr>
              <a:t>Pin-out</a:t>
            </a:r>
          </a:p>
          <a:p>
            <a:pPr algn="l"/>
            <a:endParaRPr lang="en-US" sz="1800" b="1" dirty="0">
              <a:solidFill>
                <a:srgbClr val="333333"/>
              </a:solidFill>
              <a:latin typeface="Times New Roman" panose="02020603050405020304" pitchFamily="18" charset="0"/>
              <a:cs typeface="Times New Roman" panose="02020603050405020304" pitchFamily="18" charset="0"/>
            </a:endParaRPr>
          </a:p>
          <a:p>
            <a:pPr marL="76200" indent="0" algn="l">
              <a:buNone/>
            </a:pPr>
            <a:endParaRPr lang="en-US" sz="1800" b="1" i="0" dirty="0">
              <a:solidFill>
                <a:srgbClr val="333333"/>
              </a:solidFill>
              <a:effectLst/>
              <a:latin typeface="Times New Roman" panose="02020603050405020304" pitchFamily="18" charset="0"/>
              <a:cs typeface="Times New Roman" panose="02020603050405020304" pitchFamily="18" charset="0"/>
            </a:endParaRPr>
          </a:p>
          <a:p>
            <a:pPr marL="76200" indent="0" algn="l">
              <a:buNone/>
            </a:pPr>
            <a:endParaRPr lang="en-US" sz="1800" b="0" i="0" dirty="0">
              <a:solidFill>
                <a:srgbClr val="1A1A1A"/>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800" b="0" i="0" dirty="0">
                <a:solidFill>
                  <a:srgbClr val="1A1A1A"/>
                </a:solidFill>
                <a:effectLst/>
                <a:latin typeface="Times New Roman" panose="02020603050405020304" pitchFamily="18" charset="0"/>
                <a:cs typeface="Times New Roman" panose="02020603050405020304" pitchFamily="18" charset="0"/>
              </a:rPr>
              <a:t>The FC-28 soil moisture sensor has four pins: VCC: Power</a:t>
            </a:r>
          </a:p>
          <a:p>
            <a:pPr algn="just">
              <a:buFont typeface="Arial" panose="020B0604020202020204" pitchFamily="34" charset="0"/>
              <a:buChar char="•"/>
            </a:pPr>
            <a:r>
              <a:rPr lang="en-US" sz="1800" b="0" i="0" dirty="0">
                <a:solidFill>
                  <a:srgbClr val="1A1A1A"/>
                </a:solidFill>
                <a:effectLst/>
                <a:latin typeface="Times New Roman" panose="02020603050405020304" pitchFamily="18" charset="0"/>
                <a:cs typeface="Times New Roman" panose="02020603050405020304" pitchFamily="18" charset="0"/>
              </a:rPr>
              <a:t>A0: Analog Output</a:t>
            </a:r>
          </a:p>
          <a:p>
            <a:pPr algn="just">
              <a:buFont typeface="Arial" panose="020B0604020202020204" pitchFamily="34" charset="0"/>
              <a:buChar char="•"/>
            </a:pPr>
            <a:r>
              <a:rPr lang="en-US" sz="1800" b="0" i="0" dirty="0">
                <a:solidFill>
                  <a:srgbClr val="1A1A1A"/>
                </a:solidFill>
                <a:effectLst/>
                <a:latin typeface="Times New Roman" panose="02020603050405020304" pitchFamily="18" charset="0"/>
                <a:cs typeface="Times New Roman" panose="02020603050405020304" pitchFamily="18" charset="0"/>
              </a:rPr>
              <a:t>D0: Digital Output</a:t>
            </a:r>
          </a:p>
          <a:p>
            <a:pPr algn="just">
              <a:buFont typeface="Arial" panose="020B0604020202020204" pitchFamily="34" charset="0"/>
              <a:buChar char="•"/>
            </a:pPr>
            <a:r>
              <a:rPr lang="en-US" sz="1800" b="0" i="0" dirty="0">
                <a:solidFill>
                  <a:srgbClr val="1A1A1A"/>
                </a:solidFill>
                <a:effectLst/>
                <a:latin typeface="Times New Roman" panose="02020603050405020304" pitchFamily="18" charset="0"/>
                <a:cs typeface="Times New Roman" panose="02020603050405020304" pitchFamily="18" charset="0"/>
              </a:rPr>
              <a:t>GND: Ground</a:t>
            </a:r>
          </a:p>
          <a:p>
            <a:endParaRPr lang="en-CA" dirty="0"/>
          </a:p>
        </p:txBody>
      </p:sp>
      <p:sp>
        <p:nvSpPr>
          <p:cNvPr id="4" name="Slide Number Placeholder 3">
            <a:extLst>
              <a:ext uri="{FF2B5EF4-FFF2-40B4-BE49-F238E27FC236}">
                <a16:creationId xmlns:a16="http://schemas.microsoft.com/office/drawing/2014/main" id="{545F82A2-A7AD-4EC3-ABB4-7248C57CE2B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pic>
        <p:nvPicPr>
          <p:cNvPr id="5" name="Picture 4">
            <a:extLst>
              <a:ext uri="{FF2B5EF4-FFF2-40B4-BE49-F238E27FC236}">
                <a16:creationId xmlns:a16="http://schemas.microsoft.com/office/drawing/2014/main" id="{FD8B994A-0690-4C5B-A263-853A2ED6442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38083" y="1282995"/>
            <a:ext cx="4508710" cy="3217089"/>
          </a:xfrm>
          <a:prstGeom prst="rect">
            <a:avLst/>
          </a:prstGeom>
          <a:noFill/>
          <a:ln>
            <a:noFill/>
          </a:ln>
        </p:spPr>
      </p:pic>
    </p:spTree>
    <p:extLst>
      <p:ext uri="{BB962C8B-B14F-4D97-AF65-F5344CB8AC3E}">
        <p14:creationId xmlns:p14="http://schemas.microsoft.com/office/powerpoint/2010/main" val="1250133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41D4B-E747-4A90-AF37-29B95D08D1C5}"/>
              </a:ext>
            </a:extLst>
          </p:cNvPr>
          <p:cNvSpPr>
            <a:spLocks noGrp="1"/>
          </p:cNvSpPr>
          <p:nvPr>
            <p:ph type="title"/>
          </p:nvPr>
        </p:nvSpPr>
        <p:spPr/>
        <p:txBody>
          <a:bodyPr/>
          <a:lstStyle/>
          <a:p>
            <a:r>
              <a:rPr lang="en-CA" dirty="0"/>
              <a:t>Cont..</a:t>
            </a:r>
          </a:p>
        </p:txBody>
      </p:sp>
      <p:sp>
        <p:nvSpPr>
          <p:cNvPr id="3" name="Text Placeholder 2">
            <a:extLst>
              <a:ext uri="{FF2B5EF4-FFF2-40B4-BE49-F238E27FC236}">
                <a16:creationId xmlns:a16="http://schemas.microsoft.com/office/drawing/2014/main" id="{2CB4D420-0C0D-48ED-AC6D-16573F70B957}"/>
              </a:ext>
            </a:extLst>
          </p:cNvPr>
          <p:cNvSpPr>
            <a:spLocks noGrp="1"/>
          </p:cNvSpPr>
          <p:nvPr>
            <p:ph type="body" idx="1"/>
          </p:nvPr>
        </p:nvSpPr>
        <p:spPr/>
        <p:txBody>
          <a:bodyPr/>
          <a:lstStyle/>
          <a:p>
            <a:r>
              <a:rPr lang="en-US" sz="2400" b="0" i="0" dirty="0">
                <a:solidFill>
                  <a:srgbClr val="1A1A1A"/>
                </a:solidFill>
                <a:effectLst/>
                <a:latin typeface="Times New Roman" panose="02020603050405020304" pitchFamily="18" charset="0"/>
                <a:cs typeface="Times New Roman" panose="02020603050405020304" pitchFamily="18" charset="0"/>
              </a:rPr>
              <a:t>The module also contains a potentiometer, which will set the threshold value.</a:t>
            </a:r>
          </a:p>
          <a:p>
            <a:r>
              <a:rPr lang="en-US" sz="2400" b="0" i="0" dirty="0">
                <a:solidFill>
                  <a:srgbClr val="1A1A1A"/>
                </a:solidFill>
                <a:effectLst/>
                <a:latin typeface="Times New Roman" panose="02020603050405020304" pitchFamily="18" charset="0"/>
                <a:cs typeface="Times New Roman" panose="02020603050405020304" pitchFamily="18" charset="0"/>
              </a:rPr>
              <a:t> This threshold value will be compared by the LM393 comparator. </a:t>
            </a:r>
          </a:p>
          <a:p>
            <a:r>
              <a:rPr lang="en-US" sz="2400" b="0" i="0" dirty="0">
                <a:solidFill>
                  <a:srgbClr val="1A1A1A"/>
                </a:solidFill>
                <a:effectLst/>
                <a:latin typeface="Times New Roman" panose="02020603050405020304" pitchFamily="18" charset="0"/>
                <a:cs typeface="Times New Roman" panose="02020603050405020304" pitchFamily="18" charset="0"/>
              </a:rPr>
              <a:t>The output LED will light up and down according to this threshold value.</a:t>
            </a:r>
          </a:p>
          <a:p>
            <a:endParaRPr lang="en-CA" dirty="0"/>
          </a:p>
        </p:txBody>
      </p:sp>
      <p:sp>
        <p:nvSpPr>
          <p:cNvPr id="4" name="Slide Number Placeholder 3">
            <a:extLst>
              <a:ext uri="{FF2B5EF4-FFF2-40B4-BE49-F238E27FC236}">
                <a16:creationId xmlns:a16="http://schemas.microsoft.com/office/drawing/2014/main" id="{7E350CB8-8A93-48FF-885D-2C72807D558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1922535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0"/>
        <p:cNvGrpSpPr/>
        <p:nvPr/>
      </p:nvGrpSpPr>
      <p:grpSpPr>
        <a:xfrm>
          <a:off x="0" y="0"/>
          <a:ext cx="0" cy="0"/>
          <a:chOff x="0" y="0"/>
          <a:chExt cx="0" cy="0"/>
        </a:xfrm>
      </p:grpSpPr>
      <p:sp>
        <p:nvSpPr>
          <p:cNvPr id="161" name="Google Shape;161;p22"/>
          <p:cNvSpPr/>
          <p:nvPr/>
        </p:nvSpPr>
        <p:spPr>
          <a:xfrm>
            <a:off x="387175" y="327675"/>
            <a:ext cx="3093216" cy="2496900"/>
          </a:xfrm>
          <a:prstGeom prst="ellipse">
            <a:avLst/>
          </a:prstGeom>
          <a:noFill/>
          <a:ln w="9525" cap="flat" cmpd="sng">
            <a:solidFill>
              <a:srgbClr val="ECEFF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chemeClr val="tx1"/>
                </a:solidFill>
                <a:latin typeface="Source Sans Pro"/>
                <a:ea typeface="Source Sans Pro"/>
                <a:cs typeface="Roboto Slab"/>
                <a:sym typeface="Source Sans Pro"/>
              </a:rPr>
              <a:t>Interfacing of FC-28 with BBB</a:t>
            </a:r>
            <a:endParaRPr sz="2800" b="1" dirty="0">
              <a:solidFill>
                <a:schemeClr val="tx1"/>
              </a:solidFill>
              <a:latin typeface="Roboto Slab"/>
              <a:ea typeface="Roboto Slab"/>
              <a:cs typeface="Roboto Slab"/>
              <a:sym typeface="Roboto Slab"/>
            </a:endParaRPr>
          </a:p>
        </p:txBody>
      </p:sp>
      <p:sp>
        <p:nvSpPr>
          <p:cNvPr id="162" name="Google Shape;162;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grpSp>
        <p:nvGrpSpPr>
          <p:cNvPr id="176" name="Google Shape;176;p24"/>
          <p:cNvGrpSpPr/>
          <p:nvPr/>
        </p:nvGrpSpPr>
        <p:grpSpPr>
          <a:xfrm>
            <a:off x="3338271" y="1184703"/>
            <a:ext cx="2467458" cy="3429286"/>
            <a:chOff x="-6729413" y="-17360900"/>
            <a:chExt cx="26138326" cy="48436250"/>
          </a:xfrm>
        </p:grpSpPr>
        <p:sp>
          <p:nvSpPr>
            <p:cNvPr id="177" name="Google Shape;177;p24"/>
            <p:cNvSpPr/>
            <p:nvPr/>
          </p:nvSpPr>
          <p:spPr>
            <a:xfrm>
              <a:off x="-6729413" y="-9364662"/>
              <a:ext cx="25398299" cy="2466900"/>
            </a:xfrm>
            <a:custGeom>
              <a:avLst/>
              <a:gdLst/>
              <a:ahLst/>
              <a:cxnLst/>
              <a:rect l="l" t="t" r="r" b="b"/>
              <a:pathLst>
                <a:path w="120000" h="120000" extrusionOk="0">
                  <a:moveTo>
                    <a:pt x="120000" y="119999"/>
                  </a:moveTo>
                  <a:lnTo>
                    <a:pt x="0" y="0"/>
                  </a:lnTo>
                  <a:lnTo>
                    <a:pt x="11145" y="119999"/>
                  </a:lnTo>
                  <a:lnTo>
                    <a:pt x="120000" y="119999"/>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24"/>
            <p:cNvSpPr/>
            <p:nvPr/>
          </p:nvSpPr>
          <p:spPr>
            <a:xfrm>
              <a:off x="3276600" y="-17360900"/>
              <a:ext cx="10882200" cy="8842500"/>
            </a:xfrm>
            <a:custGeom>
              <a:avLst/>
              <a:gdLst/>
              <a:ahLst/>
              <a:cxnLst/>
              <a:rect l="l" t="t" r="r" b="b"/>
              <a:pathLst>
                <a:path w="120000" h="120000" extrusionOk="0">
                  <a:moveTo>
                    <a:pt x="102547" y="0"/>
                  </a:moveTo>
                  <a:lnTo>
                    <a:pt x="0" y="120000"/>
                  </a:lnTo>
                  <a:lnTo>
                    <a:pt x="119999" y="109486"/>
                  </a:lnTo>
                  <a:lnTo>
                    <a:pt x="102547"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24"/>
            <p:cNvSpPr/>
            <p:nvPr/>
          </p:nvSpPr>
          <p:spPr>
            <a:xfrm>
              <a:off x="12576175" y="-17360900"/>
              <a:ext cx="6832500" cy="10463100"/>
            </a:xfrm>
            <a:custGeom>
              <a:avLst/>
              <a:gdLst/>
              <a:ahLst/>
              <a:cxnLst/>
              <a:rect l="l" t="t" r="r" b="b"/>
              <a:pathLst>
                <a:path w="120000" h="120000" extrusionOk="0">
                  <a:moveTo>
                    <a:pt x="0" y="0"/>
                  </a:moveTo>
                  <a:lnTo>
                    <a:pt x="120000" y="62193"/>
                  </a:lnTo>
                  <a:lnTo>
                    <a:pt x="107007" y="120000"/>
                  </a:lnTo>
                  <a:lnTo>
                    <a:pt x="27797" y="92526"/>
                  </a:lnTo>
                  <a:lnTo>
                    <a:pt x="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24"/>
            <p:cNvSpPr/>
            <p:nvPr/>
          </p:nvSpPr>
          <p:spPr>
            <a:xfrm>
              <a:off x="-6729413" y="-9364662"/>
              <a:ext cx="2358900" cy="2466900"/>
            </a:xfrm>
            <a:custGeom>
              <a:avLst/>
              <a:gdLst/>
              <a:ahLst/>
              <a:cxnLst/>
              <a:rect l="l" t="t" r="r" b="b"/>
              <a:pathLst>
                <a:path w="120000" h="120000" extrusionOk="0">
                  <a:moveTo>
                    <a:pt x="0" y="0"/>
                  </a:moveTo>
                  <a:lnTo>
                    <a:pt x="119999" y="119999"/>
                  </a:lnTo>
                  <a:lnTo>
                    <a:pt x="21561" y="119999"/>
                  </a:lnTo>
                  <a:lnTo>
                    <a:pt x="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24"/>
            <p:cNvSpPr/>
            <p:nvPr/>
          </p:nvSpPr>
          <p:spPr>
            <a:xfrm>
              <a:off x="-6729413" y="-9364662"/>
              <a:ext cx="10005900" cy="2466900"/>
            </a:xfrm>
            <a:custGeom>
              <a:avLst/>
              <a:gdLst/>
              <a:ahLst/>
              <a:cxnLst/>
              <a:rect l="l" t="t" r="r" b="b"/>
              <a:pathLst>
                <a:path w="120000" h="120000" extrusionOk="0">
                  <a:moveTo>
                    <a:pt x="120000" y="41158"/>
                  </a:moveTo>
                  <a:lnTo>
                    <a:pt x="116173" y="119999"/>
                  </a:lnTo>
                  <a:lnTo>
                    <a:pt x="28291" y="119999"/>
                  </a:lnTo>
                  <a:lnTo>
                    <a:pt x="0" y="0"/>
                  </a:lnTo>
                  <a:lnTo>
                    <a:pt x="120000" y="41158"/>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24"/>
            <p:cNvSpPr/>
            <p:nvPr/>
          </p:nvSpPr>
          <p:spPr>
            <a:xfrm>
              <a:off x="-6729413" y="-17360900"/>
              <a:ext cx="19305601" cy="8842500"/>
            </a:xfrm>
            <a:custGeom>
              <a:avLst/>
              <a:gdLst/>
              <a:ahLst/>
              <a:cxnLst/>
              <a:rect l="l" t="t" r="r" b="b"/>
              <a:pathLst>
                <a:path w="120000" h="120000" extrusionOk="0">
                  <a:moveTo>
                    <a:pt x="120000" y="0"/>
                  </a:moveTo>
                  <a:lnTo>
                    <a:pt x="62195" y="120000"/>
                  </a:lnTo>
                  <a:lnTo>
                    <a:pt x="0" y="108517"/>
                  </a:lnTo>
                  <a:lnTo>
                    <a:pt x="60656" y="80315"/>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24"/>
            <p:cNvSpPr/>
            <p:nvPr/>
          </p:nvSpPr>
          <p:spPr>
            <a:xfrm>
              <a:off x="12752387" y="-9293225"/>
              <a:ext cx="5916600" cy="2395500"/>
            </a:xfrm>
            <a:custGeom>
              <a:avLst/>
              <a:gdLst/>
              <a:ahLst/>
              <a:cxnLst/>
              <a:rect l="l" t="t" r="r" b="b"/>
              <a:pathLst>
                <a:path w="120000" h="120000" extrusionOk="0">
                  <a:moveTo>
                    <a:pt x="28526" y="0"/>
                  </a:moveTo>
                  <a:lnTo>
                    <a:pt x="120000" y="120000"/>
                  </a:lnTo>
                  <a:lnTo>
                    <a:pt x="0" y="120000"/>
                  </a:lnTo>
                  <a:lnTo>
                    <a:pt x="28526"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24"/>
            <p:cNvSpPr/>
            <p:nvPr/>
          </p:nvSpPr>
          <p:spPr>
            <a:xfrm>
              <a:off x="3276600" y="-8518525"/>
              <a:ext cx="4192500" cy="1620900"/>
            </a:xfrm>
            <a:custGeom>
              <a:avLst/>
              <a:gdLst/>
              <a:ahLst/>
              <a:cxnLst/>
              <a:rect l="l" t="t" r="r" b="b"/>
              <a:pathLst>
                <a:path w="120000" h="120000" extrusionOk="0">
                  <a:moveTo>
                    <a:pt x="16084" y="120000"/>
                  </a:moveTo>
                  <a:lnTo>
                    <a:pt x="0" y="0"/>
                  </a:lnTo>
                  <a:lnTo>
                    <a:pt x="120000" y="120000"/>
                  </a:lnTo>
                  <a:lnTo>
                    <a:pt x="16084" y="12000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24"/>
            <p:cNvSpPr/>
            <p:nvPr/>
          </p:nvSpPr>
          <p:spPr>
            <a:xfrm>
              <a:off x="-6729413" y="-9364662"/>
              <a:ext cx="2358900" cy="2466900"/>
            </a:xfrm>
            <a:custGeom>
              <a:avLst/>
              <a:gdLst/>
              <a:ahLst/>
              <a:cxnLst/>
              <a:rect l="l" t="t" r="r" b="b"/>
              <a:pathLst>
                <a:path w="120000" h="120000" extrusionOk="0">
                  <a:moveTo>
                    <a:pt x="0" y="0"/>
                  </a:moveTo>
                  <a:lnTo>
                    <a:pt x="119999" y="119999"/>
                  </a:lnTo>
                  <a:lnTo>
                    <a:pt x="21561" y="119999"/>
                  </a:lnTo>
                  <a:lnTo>
                    <a:pt x="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24"/>
            <p:cNvSpPr/>
            <p:nvPr/>
          </p:nvSpPr>
          <p:spPr>
            <a:xfrm>
              <a:off x="-6729413" y="-11442700"/>
              <a:ext cx="10005900" cy="2924100"/>
            </a:xfrm>
            <a:custGeom>
              <a:avLst/>
              <a:gdLst/>
              <a:ahLst/>
              <a:cxnLst/>
              <a:rect l="l" t="t" r="r" b="b"/>
              <a:pathLst>
                <a:path w="120000" h="120000" extrusionOk="0">
                  <a:moveTo>
                    <a:pt x="117029" y="0"/>
                  </a:moveTo>
                  <a:lnTo>
                    <a:pt x="120000" y="120000"/>
                  </a:lnTo>
                  <a:lnTo>
                    <a:pt x="0" y="85276"/>
                  </a:lnTo>
                  <a:lnTo>
                    <a:pt x="117029"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24"/>
            <p:cNvSpPr/>
            <p:nvPr/>
          </p:nvSpPr>
          <p:spPr>
            <a:xfrm>
              <a:off x="14158913" y="-11938000"/>
              <a:ext cx="5250000" cy="5040300"/>
            </a:xfrm>
            <a:custGeom>
              <a:avLst/>
              <a:gdLst/>
              <a:ahLst/>
              <a:cxnLst/>
              <a:rect l="l" t="t" r="r" b="b"/>
              <a:pathLst>
                <a:path w="120000" h="120000" extrusionOk="0">
                  <a:moveTo>
                    <a:pt x="120000" y="0"/>
                  </a:moveTo>
                  <a:lnTo>
                    <a:pt x="0" y="62966"/>
                  </a:lnTo>
                  <a:lnTo>
                    <a:pt x="103090" y="119999"/>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24"/>
            <p:cNvSpPr/>
            <p:nvPr/>
          </p:nvSpPr>
          <p:spPr>
            <a:xfrm>
              <a:off x="2957512" y="-8518525"/>
              <a:ext cx="881100" cy="1620900"/>
            </a:xfrm>
            <a:custGeom>
              <a:avLst/>
              <a:gdLst/>
              <a:ahLst/>
              <a:cxnLst/>
              <a:rect l="l" t="t" r="r" b="b"/>
              <a:pathLst>
                <a:path w="120000" h="120000" extrusionOk="0">
                  <a:moveTo>
                    <a:pt x="120000" y="120000"/>
                  </a:moveTo>
                  <a:lnTo>
                    <a:pt x="43459" y="0"/>
                  </a:lnTo>
                  <a:lnTo>
                    <a:pt x="0" y="120000"/>
                  </a:lnTo>
                  <a:lnTo>
                    <a:pt x="120000" y="12000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24"/>
            <p:cNvSpPr/>
            <p:nvPr/>
          </p:nvSpPr>
          <p:spPr>
            <a:xfrm>
              <a:off x="11728450" y="-6897687"/>
              <a:ext cx="6940500" cy="15641700"/>
            </a:xfrm>
            <a:custGeom>
              <a:avLst/>
              <a:gdLst/>
              <a:ahLst/>
              <a:cxnLst/>
              <a:rect l="l" t="t" r="r" b="b"/>
              <a:pathLst>
                <a:path w="120000" h="120000" extrusionOk="0">
                  <a:moveTo>
                    <a:pt x="120000" y="0"/>
                  </a:moveTo>
                  <a:lnTo>
                    <a:pt x="118188" y="67289"/>
                  </a:lnTo>
                  <a:lnTo>
                    <a:pt x="0" y="120000"/>
                  </a:lnTo>
                  <a:lnTo>
                    <a:pt x="0" y="12970"/>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0" name="Google Shape;190;p24"/>
            <p:cNvSpPr/>
            <p:nvPr/>
          </p:nvSpPr>
          <p:spPr>
            <a:xfrm>
              <a:off x="-4899025" y="-698500"/>
              <a:ext cx="6378600" cy="17613300"/>
            </a:xfrm>
            <a:custGeom>
              <a:avLst/>
              <a:gdLst/>
              <a:ahLst/>
              <a:cxnLst/>
              <a:rect l="l" t="t" r="r" b="b"/>
              <a:pathLst>
                <a:path w="120000" h="120000" extrusionOk="0">
                  <a:moveTo>
                    <a:pt x="120000" y="0"/>
                  </a:moveTo>
                  <a:lnTo>
                    <a:pt x="68929" y="119999"/>
                  </a:lnTo>
                  <a:lnTo>
                    <a:pt x="0" y="17748"/>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1" name="Google Shape;191;p24"/>
            <p:cNvSpPr/>
            <p:nvPr/>
          </p:nvSpPr>
          <p:spPr>
            <a:xfrm>
              <a:off x="-4370388" y="-6897687"/>
              <a:ext cx="7327800" cy="6199200"/>
            </a:xfrm>
            <a:custGeom>
              <a:avLst/>
              <a:gdLst/>
              <a:ahLst/>
              <a:cxnLst/>
              <a:rect l="l" t="t" r="r" b="b"/>
              <a:pathLst>
                <a:path w="120000" h="120000" extrusionOk="0">
                  <a:moveTo>
                    <a:pt x="120000" y="0"/>
                  </a:moveTo>
                  <a:lnTo>
                    <a:pt x="95797" y="120000"/>
                  </a:lnTo>
                  <a:lnTo>
                    <a:pt x="0" y="0"/>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2" name="Google Shape;192;p24"/>
            <p:cNvSpPr/>
            <p:nvPr/>
          </p:nvSpPr>
          <p:spPr>
            <a:xfrm>
              <a:off x="9578975" y="8743950"/>
              <a:ext cx="4263900" cy="22331400"/>
            </a:xfrm>
            <a:custGeom>
              <a:avLst/>
              <a:gdLst/>
              <a:ahLst/>
              <a:cxnLst/>
              <a:rect l="l" t="t" r="r" b="b"/>
              <a:pathLst>
                <a:path w="120000" h="120000" extrusionOk="0">
                  <a:moveTo>
                    <a:pt x="60491" y="0"/>
                  </a:moveTo>
                  <a:lnTo>
                    <a:pt x="120000" y="33491"/>
                  </a:lnTo>
                  <a:lnTo>
                    <a:pt x="0" y="119999"/>
                  </a:lnTo>
                  <a:lnTo>
                    <a:pt x="60491"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3" name="Google Shape;193;p24"/>
            <p:cNvSpPr/>
            <p:nvPr/>
          </p:nvSpPr>
          <p:spPr>
            <a:xfrm>
              <a:off x="11728450" y="-6897687"/>
              <a:ext cx="6940500" cy="1690800"/>
            </a:xfrm>
            <a:custGeom>
              <a:avLst/>
              <a:gdLst/>
              <a:ahLst/>
              <a:cxnLst/>
              <a:rect l="l" t="t" r="r" b="b"/>
              <a:pathLst>
                <a:path w="120000" h="120000" extrusionOk="0">
                  <a:moveTo>
                    <a:pt x="120000" y="0"/>
                  </a:moveTo>
                  <a:lnTo>
                    <a:pt x="0" y="120000"/>
                  </a:lnTo>
                  <a:lnTo>
                    <a:pt x="17703" y="0"/>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4" name="Google Shape;194;p24"/>
            <p:cNvSpPr/>
            <p:nvPr/>
          </p:nvSpPr>
          <p:spPr>
            <a:xfrm>
              <a:off x="3838575" y="-6897687"/>
              <a:ext cx="7890000" cy="9791700"/>
            </a:xfrm>
            <a:custGeom>
              <a:avLst/>
              <a:gdLst/>
              <a:ahLst/>
              <a:cxnLst/>
              <a:rect l="l" t="t" r="r" b="b"/>
              <a:pathLst>
                <a:path w="120000" h="120000" extrusionOk="0">
                  <a:moveTo>
                    <a:pt x="48193" y="119999"/>
                  </a:moveTo>
                  <a:lnTo>
                    <a:pt x="0" y="0"/>
                  </a:lnTo>
                  <a:lnTo>
                    <a:pt x="55219" y="0"/>
                  </a:lnTo>
                  <a:lnTo>
                    <a:pt x="119999" y="20719"/>
                  </a:lnTo>
                  <a:lnTo>
                    <a:pt x="48193" y="119999"/>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5" name="Google Shape;195;p24"/>
            <p:cNvSpPr/>
            <p:nvPr/>
          </p:nvSpPr>
          <p:spPr>
            <a:xfrm>
              <a:off x="-1235075" y="-698500"/>
              <a:ext cx="8242200" cy="17613300"/>
            </a:xfrm>
            <a:custGeom>
              <a:avLst/>
              <a:gdLst/>
              <a:ahLst/>
              <a:cxnLst/>
              <a:rect l="l" t="t" r="r" b="b"/>
              <a:pathLst>
                <a:path w="120000" h="120000" extrusionOk="0">
                  <a:moveTo>
                    <a:pt x="120000" y="24475"/>
                  </a:moveTo>
                  <a:lnTo>
                    <a:pt x="39522" y="0"/>
                  </a:lnTo>
                  <a:lnTo>
                    <a:pt x="0" y="119999"/>
                  </a:lnTo>
                  <a:lnTo>
                    <a:pt x="120000" y="24475"/>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6" name="Google Shape;196;p24"/>
            <p:cNvSpPr/>
            <p:nvPr/>
          </p:nvSpPr>
          <p:spPr>
            <a:xfrm>
              <a:off x="-1235075" y="-5207000"/>
              <a:ext cx="12963600" cy="22121700"/>
            </a:xfrm>
            <a:custGeom>
              <a:avLst/>
              <a:gdLst/>
              <a:ahLst/>
              <a:cxnLst/>
              <a:rect l="l" t="t" r="r" b="b"/>
              <a:pathLst>
                <a:path w="120000" h="120000" extrusionOk="0">
                  <a:moveTo>
                    <a:pt x="120000" y="0"/>
                  </a:moveTo>
                  <a:lnTo>
                    <a:pt x="0" y="120000"/>
                  </a:lnTo>
                  <a:lnTo>
                    <a:pt x="120000" y="75677"/>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7" name="Google Shape;197;p24"/>
            <p:cNvSpPr/>
            <p:nvPr/>
          </p:nvSpPr>
          <p:spPr>
            <a:xfrm>
              <a:off x="-6305550" y="-6897687"/>
              <a:ext cx="7785000" cy="8804400"/>
            </a:xfrm>
            <a:custGeom>
              <a:avLst/>
              <a:gdLst/>
              <a:ahLst/>
              <a:cxnLst/>
              <a:rect l="l" t="t" r="r" b="b"/>
              <a:pathLst>
                <a:path w="120000" h="120000" extrusionOk="0">
                  <a:moveTo>
                    <a:pt x="29828" y="0"/>
                  </a:moveTo>
                  <a:lnTo>
                    <a:pt x="120000" y="84493"/>
                  </a:lnTo>
                  <a:lnTo>
                    <a:pt x="21680" y="120000"/>
                  </a:lnTo>
                  <a:lnTo>
                    <a:pt x="0" y="0"/>
                  </a:lnTo>
                  <a:lnTo>
                    <a:pt x="29828"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8" name="Google Shape;198;p24"/>
            <p:cNvSpPr/>
            <p:nvPr/>
          </p:nvSpPr>
          <p:spPr>
            <a:xfrm>
              <a:off x="11728450" y="-6897687"/>
              <a:ext cx="6940500" cy="8770800"/>
            </a:xfrm>
            <a:custGeom>
              <a:avLst/>
              <a:gdLst/>
              <a:ahLst/>
              <a:cxnLst/>
              <a:rect l="l" t="t" r="r" b="b"/>
              <a:pathLst>
                <a:path w="120000" h="120000" extrusionOk="0">
                  <a:moveTo>
                    <a:pt x="120000" y="0"/>
                  </a:moveTo>
                  <a:lnTo>
                    <a:pt x="0" y="23131"/>
                  </a:lnTo>
                  <a:lnTo>
                    <a:pt x="118188" y="120000"/>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199" name="Google Shape;199;p24"/>
            <p:cNvSpPr/>
            <p:nvPr/>
          </p:nvSpPr>
          <p:spPr>
            <a:xfrm>
              <a:off x="1479550" y="-6897687"/>
              <a:ext cx="5527800" cy="9791700"/>
            </a:xfrm>
            <a:custGeom>
              <a:avLst/>
              <a:gdLst/>
              <a:ahLst/>
              <a:cxnLst/>
              <a:rect l="l" t="t" r="r" b="b"/>
              <a:pathLst>
                <a:path w="120000" h="120000" extrusionOk="0">
                  <a:moveTo>
                    <a:pt x="0" y="75972"/>
                  </a:moveTo>
                  <a:lnTo>
                    <a:pt x="119999" y="119999"/>
                  </a:lnTo>
                  <a:lnTo>
                    <a:pt x="51211" y="0"/>
                  </a:lnTo>
                  <a:lnTo>
                    <a:pt x="32085" y="0"/>
                  </a:lnTo>
                  <a:lnTo>
                    <a:pt x="0" y="75972"/>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200" name="Google Shape;200;p24"/>
            <p:cNvSpPr/>
            <p:nvPr/>
          </p:nvSpPr>
          <p:spPr>
            <a:xfrm>
              <a:off x="-1373188" y="8743950"/>
              <a:ext cx="13101600" cy="13630199"/>
            </a:xfrm>
            <a:custGeom>
              <a:avLst/>
              <a:gdLst/>
              <a:ahLst/>
              <a:cxnLst/>
              <a:rect l="l" t="t" r="r" b="b"/>
              <a:pathLst>
                <a:path w="120000" h="120000" extrusionOk="0">
                  <a:moveTo>
                    <a:pt x="0" y="71642"/>
                  </a:moveTo>
                  <a:lnTo>
                    <a:pt x="120000" y="0"/>
                  </a:lnTo>
                  <a:lnTo>
                    <a:pt x="40000" y="120000"/>
                  </a:lnTo>
                  <a:lnTo>
                    <a:pt x="0" y="71642"/>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201" name="Google Shape;201;p24"/>
            <p:cNvSpPr/>
            <p:nvPr/>
          </p:nvSpPr>
          <p:spPr>
            <a:xfrm>
              <a:off x="2994025" y="8743950"/>
              <a:ext cx="8734500" cy="22331400"/>
            </a:xfrm>
            <a:custGeom>
              <a:avLst/>
              <a:gdLst/>
              <a:ahLst/>
              <a:cxnLst/>
              <a:rect l="l" t="t" r="r" b="b"/>
              <a:pathLst>
                <a:path w="120000" h="120000" extrusionOk="0">
                  <a:moveTo>
                    <a:pt x="0" y="73243"/>
                  </a:moveTo>
                  <a:lnTo>
                    <a:pt x="90468" y="119999"/>
                  </a:lnTo>
                  <a:lnTo>
                    <a:pt x="120000" y="0"/>
                  </a:lnTo>
                  <a:lnTo>
                    <a:pt x="0" y="73243"/>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202" name="Google Shape;202;p24"/>
            <p:cNvSpPr/>
            <p:nvPr/>
          </p:nvSpPr>
          <p:spPr>
            <a:xfrm>
              <a:off x="11728450" y="1873250"/>
              <a:ext cx="6835800" cy="13103100"/>
            </a:xfrm>
            <a:custGeom>
              <a:avLst/>
              <a:gdLst/>
              <a:ahLst/>
              <a:cxnLst/>
              <a:rect l="l" t="t" r="r" b="b"/>
              <a:pathLst>
                <a:path w="120000" h="120000" extrusionOk="0">
                  <a:moveTo>
                    <a:pt x="120000" y="0"/>
                  </a:moveTo>
                  <a:lnTo>
                    <a:pt x="37120" y="120000"/>
                  </a:lnTo>
                  <a:lnTo>
                    <a:pt x="0" y="62922"/>
                  </a:lnTo>
                  <a:lnTo>
                    <a:pt x="120000" y="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sp>
          <p:nvSpPr>
            <p:cNvPr id="203" name="Google Shape;203;p24"/>
            <p:cNvSpPr/>
            <p:nvPr/>
          </p:nvSpPr>
          <p:spPr>
            <a:xfrm>
              <a:off x="3276600" y="-9293225"/>
              <a:ext cx="10882200" cy="2395500"/>
            </a:xfrm>
            <a:custGeom>
              <a:avLst/>
              <a:gdLst/>
              <a:ahLst/>
              <a:cxnLst/>
              <a:rect l="l" t="t" r="r" b="b"/>
              <a:pathLst>
                <a:path w="120000" h="120000" extrusionOk="0">
                  <a:moveTo>
                    <a:pt x="0" y="38807"/>
                  </a:moveTo>
                  <a:lnTo>
                    <a:pt x="119999" y="0"/>
                  </a:lnTo>
                  <a:lnTo>
                    <a:pt x="104490" y="120000"/>
                  </a:lnTo>
                  <a:lnTo>
                    <a:pt x="46231" y="120000"/>
                  </a:lnTo>
                  <a:lnTo>
                    <a:pt x="0" y="38807"/>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24"/>
            <p:cNvSpPr/>
            <p:nvPr/>
          </p:nvSpPr>
          <p:spPr>
            <a:xfrm>
              <a:off x="7469187" y="-6897687"/>
              <a:ext cx="5283300" cy="1690800"/>
            </a:xfrm>
            <a:custGeom>
              <a:avLst/>
              <a:gdLst/>
              <a:ahLst/>
              <a:cxnLst/>
              <a:rect l="l" t="t" r="r" b="b"/>
              <a:pathLst>
                <a:path w="120000" h="120000" extrusionOk="0">
                  <a:moveTo>
                    <a:pt x="96742" y="120000"/>
                  </a:moveTo>
                  <a:lnTo>
                    <a:pt x="120000" y="0"/>
                  </a:lnTo>
                  <a:lnTo>
                    <a:pt x="0" y="0"/>
                  </a:lnTo>
                  <a:lnTo>
                    <a:pt x="96742" y="120000"/>
                  </a:lnTo>
                  <a:close/>
                </a:path>
              </a:pathLst>
            </a:custGeom>
            <a:gradFill>
              <a:gsLst>
                <a:gs pos="0">
                  <a:srgbClr val="FFFFFF"/>
                </a:gs>
                <a:gs pos="100000">
                  <a:schemeClr val="accent6"/>
                </a:gs>
              </a:gsLst>
              <a:lin ang="5400012" scaled="0"/>
            </a:gra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FFFFFF"/>
                </a:solidFill>
                <a:latin typeface="Calibri"/>
                <a:ea typeface="Calibri"/>
                <a:cs typeface="Calibri"/>
                <a:sym typeface="Calibri"/>
              </a:endParaRPr>
            </a:p>
          </p:txBody>
        </p:sp>
      </p:grpSp>
      <p:sp>
        <p:nvSpPr>
          <p:cNvPr id="205" name="Google Shape;205;p24"/>
          <p:cNvSpPr txBox="1">
            <a:spLocks noGrp="1"/>
          </p:cNvSpPr>
          <p:nvPr>
            <p:ph type="title"/>
          </p:nvPr>
        </p:nvSpPr>
        <p:spPr>
          <a:xfrm>
            <a:off x="786150" y="109937"/>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Connection</a:t>
            </a:r>
            <a:endParaRPr dirty="0"/>
          </a:p>
        </p:txBody>
      </p:sp>
      <p:sp>
        <p:nvSpPr>
          <p:cNvPr id="206" name="Google Shape;206;p24"/>
          <p:cNvSpPr/>
          <p:nvPr/>
        </p:nvSpPr>
        <p:spPr>
          <a:xfrm>
            <a:off x="0" y="878958"/>
            <a:ext cx="2787628" cy="3956423"/>
          </a:xfrm>
          <a:prstGeom prst="rect">
            <a:avLst/>
          </a:prstGeom>
          <a:solidFill>
            <a:srgbClr val="0091EA">
              <a:alpha val="32690"/>
            </a:srgbClr>
          </a:solid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1600" b="0" i="0" dirty="0">
                <a:solidFill>
                  <a:srgbClr val="1A1A1A"/>
                </a:solidFill>
                <a:effectLst/>
                <a:latin typeface="Times New Roman" panose="02020603050405020304" pitchFamily="18" charset="0"/>
                <a:cs typeface="Times New Roman" panose="02020603050405020304" pitchFamily="18" charset="0"/>
              </a:rPr>
              <a:t>To connect the soil moisture sensor FC-28 in the digital mode, we will connect the digital output of the sensor to the digital GPIO pin of the BBB. The sensor module contains a potentiometer, which is used to set the threshold value. </a:t>
            </a:r>
            <a:endParaRPr lang="en-CA" sz="1600" dirty="0">
              <a:solidFill>
                <a:srgbClr val="FFFFFF"/>
              </a:solidFill>
              <a:latin typeface="Times New Roman" panose="02020603050405020304" pitchFamily="18" charset="0"/>
              <a:ea typeface="Calibri"/>
              <a:cs typeface="Times New Roman" panose="02020603050405020304" pitchFamily="18" charset="0"/>
              <a:sym typeface="Calibri"/>
            </a:endParaRPr>
          </a:p>
        </p:txBody>
      </p:sp>
      <p:sp>
        <p:nvSpPr>
          <p:cNvPr id="207" name="Google Shape;207;p24"/>
          <p:cNvSpPr/>
          <p:nvPr/>
        </p:nvSpPr>
        <p:spPr>
          <a:xfrm>
            <a:off x="786147" y="2368321"/>
            <a:ext cx="2105100" cy="2423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lang="en-CA" sz="1800" dirty="0">
              <a:solidFill>
                <a:srgbClr val="263238"/>
              </a:solidFill>
              <a:latin typeface="Roboto Slab"/>
              <a:ea typeface="Roboto Slab"/>
              <a:cs typeface="Roboto Slab"/>
              <a:sym typeface="Roboto Slab"/>
            </a:endParaRPr>
          </a:p>
          <a:p>
            <a:pPr marL="0" marR="0" lvl="0" indent="0" algn="l" rtl="0">
              <a:spcBef>
                <a:spcPts val="0"/>
              </a:spcBef>
              <a:spcAft>
                <a:spcPts val="0"/>
              </a:spcAft>
              <a:buNone/>
            </a:pPr>
            <a:endParaRPr lang="en-CA" sz="1000" b="1" dirty="0">
              <a:solidFill>
                <a:srgbClr val="263238"/>
              </a:solidFill>
              <a:latin typeface="Source Sans Pro"/>
              <a:ea typeface="Source Sans Pro"/>
              <a:cs typeface="Source Sans Pro"/>
              <a:sym typeface="Source Sans Pro"/>
            </a:endParaRPr>
          </a:p>
        </p:txBody>
      </p:sp>
      <p:sp>
        <p:nvSpPr>
          <p:cNvPr id="208" name="Google Shape;208;p24"/>
          <p:cNvSpPr/>
          <p:nvPr/>
        </p:nvSpPr>
        <p:spPr>
          <a:xfrm>
            <a:off x="6286512" y="968947"/>
            <a:ext cx="2105100" cy="3823074"/>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endParaRPr sz="1200" dirty="0">
              <a:solidFill>
                <a:srgbClr val="263238"/>
              </a:solidFill>
              <a:latin typeface="Source Sans Pro"/>
              <a:ea typeface="Source Sans Pro"/>
              <a:cs typeface="Source Sans Pro"/>
              <a:sym typeface="Source Sans Pro"/>
            </a:endParaRPr>
          </a:p>
        </p:txBody>
      </p:sp>
      <p:sp>
        <p:nvSpPr>
          <p:cNvPr id="209" name="Google Shape;209;p2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38" name="Google Shape;206;p24">
            <a:extLst>
              <a:ext uri="{FF2B5EF4-FFF2-40B4-BE49-F238E27FC236}">
                <a16:creationId xmlns:a16="http://schemas.microsoft.com/office/drawing/2014/main" id="{BC4D1637-900B-4FEE-ADE7-1FA85BE4393C}"/>
              </a:ext>
            </a:extLst>
          </p:cNvPr>
          <p:cNvSpPr/>
          <p:nvPr/>
        </p:nvSpPr>
        <p:spPr>
          <a:xfrm>
            <a:off x="6226015" y="875413"/>
            <a:ext cx="2787628" cy="3956423"/>
          </a:xfrm>
          <a:prstGeom prst="rect">
            <a:avLst/>
          </a:prstGeom>
          <a:solidFill>
            <a:srgbClr val="0091EA">
              <a:alpha val="32690"/>
            </a:srgbClr>
          </a:solid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1800" b="0" i="0">
                <a:solidFill>
                  <a:srgbClr val="1A1A1A"/>
                </a:solidFill>
                <a:effectLst/>
                <a:latin typeface="Times New Roman" panose="02020603050405020304" pitchFamily="18" charset="0"/>
                <a:cs typeface="Times New Roman" panose="02020603050405020304" pitchFamily="18" charset="0"/>
              </a:rPr>
              <a:t>The threshold value is then compared with the sensor output value using the LM393 comparator, which is placed on the sensor module.</a:t>
            </a:r>
            <a:endParaRPr lang="en-US" sz="1800" b="0" i="0" dirty="0">
              <a:solidFill>
                <a:srgbClr val="1A1A1A"/>
              </a:solidFill>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D93D9C6-4C96-4E29-8EFD-07BAFE106962}"/>
              </a:ext>
            </a:extLst>
          </p:cNvPr>
          <p:cNvPicPr>
            <a:picLocks noChangeAspect="1"/>
          </p:cNvPicPr>
          <p:nvPr/>
        </p:nvPicPr>
        <p:blipFill>
          <a:blip r:embed="rId3"/>
          <a:stretch>
            <a:fillRect/>
          </a:stretch>
        </p:blipFill>
        <p:spPr>
          <a:xfrm rot="5400000">
            <a:off x="2341804" y="1234035"/>
            <a:ext cx="4390531" cy="329289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F5F62-40AB-4C1C-8486-3413F7648778}"/>
              </a:ext>
            </a:extLst>
          </p:cNvPr>
          <p:cNvSpPr>
            <a:spLocks noGrp="1"/>
          </p:cNvSpPr>
          <p:nvPr>
            <p:ph type="title"/>
          </p:nvPr>
        </p:nvSpPr>
        <p:spPr/>
        <p:txBody>
          <a:bodyPr/>
          <a:lstStyle/>
          <a:p>
            <a:r>
              <a:rPr lang="en-CA" dirty="0" err="1"/>
              <a:t>Cont</a:t>
            </a:r>
            <a:r>
              <a:rPr lang="en-CA" dirty="0"/>
              <a:t>…</a:t>
            </a:r>
          </a:p>
        </p:txBody>
      </p:sp>
      <p:sp>
        <p:nvSpPr>
          <p:cNvPr id="3" name="Text Placeholder 2">
            <a:extLst>
              <a:ext uri="{FF2B5EF4-FFF2-40B4-BE49-F238E27FC236}">
                <a16:creationId xmlns:a16="http://schemas.microsoft.com/office/drawing/2014/main" id="{FADEBB96-6EE8-4E08-A027-2D527AE41648}"/>
              </a:ext>
            </a:extLst>
          </p:cNvPr>
          <p:cNvSpPr>
            <a:spLocks noGrp="1"/>
          </p:cNvSpPr>
          <p:nvPr>
            <p:ph type="body" idx="1"/>
          </p:nvPr>
        </p:nvSpPr>
        <p:spPr/>
        <p:txBody>
          <a:bodyPr/>
          <a:lstStyle/>
          <a:p>
            <a:r>
              <a:rPr lang="en-US" sz="2400" b="0" i="0" dirty="0">
                <a:solidFill>
                  <a:srgbClr val="1A1A1A"/>
                </a:solidFill>
                <a:effectLst/>
                <a:latin typeface="Times New Roman" panose="02020603050405020304" pitchFamily="18" charset="0"/>
                <a:cs typeface="Times New Roman" panose="02020603050405020304" pitchFamily="18" charset="0"/>
              </a:rPr>
              <a:t>The LM393 comparator compares the sensor output value and the threshold value, and then gives us the output through the digital pin. </a:t>
            </a:r>
          </a:p>
          <a:p>
            <a:endParaRPr lang="en-CA" dirty="0"/>
          </a:p>
        </p:txBody>
      </p:sp>
      <p:sp>
        <p:nvSpPr>
          <p:cNvPr id="4" name="Slide Number Placeholder 3">
            <a:extLst>
              <a:ext uri="{FF2B5EF4-FFF2-40B4-BE49-F238E27FC236}">
                <a16:creationId xmlns:a16="http://schemas.microsoft.com/office/drawing/2014/main" id="{AD5AACBC-ABEB-4BAB-9307-EFBF91250D5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pic>
        <p:nvPicPr>
          <p:cNvPr id="1026" name="Picture 2" descr="Soil Moisture Sensor Pinout | Moisturizer, Sensor, Soil">
            <a:extLst>
              <a:ext uri="{FF2B5EF4-FFF2-40B4-BE49-F238E27FC236}">
                <a16:creationId xmlns:a16="http://schemas.microsoft.com/office/drawing/2014/main" id="{222E1029-D83F-4729-B650-595EE72179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5729" y="2869771"/>
            <a:ext cx="3101163" cy="1880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0077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2F06F-974A-4039-B11A-8AF44579AF03}"/>
              </a:ext>
            </a:extLst>
          </p:cNvPr>
          <p:cNvSpPr>
            <a:spLocks noGrp="1"/>
          </p:cNvSpPr>
          <p:nvPr>
            <p:ph type="title"/>
          </p:nvPr>
        </p:nvSpPr>
        <p:spPr/>
        <p:txBody>
          <a:bodyPr/>
          <a:lstStyle/>
          <a:p>
            <a:r>
              <a:rPr lang="en-CA" dirty="0"/>
              <a:t>Cont..</a:t>
            </a:r>
          </a:p>
        </p:txBody>
      </p:sp>
      <p:sp>
        <p:nvSpPr>
          <p:cNvPr id="3" name="Text Placeholder 2">
            <a:extLst>
              <a:ext uri="{FF2B5EF4-FFF2-40B4-BE49-F238E27FC236}">
                <a16:creationId xmlns:a16="http://schemas.microsoft.com/office/drawing/2014/main" id="{0A509D06-CCA1-4018-97D4-AB478E1758D1}"/>
              </a:ext>
            </a:extLst>
          </p:cNvPr>
          <p:cNvSpPr>
            <a:spLocks noGrp="1"/>
          </p:cNvSpPr>
          <p:nvPr>
            <p:ph type="body" idx="1"/>
          </p:nvPr>
        </p:nvSpPr>
        <p:spPr/>
        <p:txBody>
          <a:bodyPr/>
          <a:lstStyle/>
          <a:p>
            <a:r>
              <a:rPr lang="en-US" sz="2400" b="0" i="0" dirty="0">
                <a:solidFill>
                  <a:srgbClr val="1A1A1A"/>
                </a:solidFill>
                <a:effectLst/>
                <a:latin typeface="Times New Roman" panose="02020603050405020304" pitchFamily="18" charset="0"/>
                <a:cs typeface="Times New Roman" panose="02020603050405020304" pitchFamily="18" charset="0"/>
              </a:rPr>
              <a:t>When the sensor value is greater than the threshold value, the digital pin will give us 5V, and the LED on the sensor will light up. </a:t>
            </a:r>
          </a:p>
          <a:p>
            <a:r>
              <a:rPr lang="en-US" sz="2400" b="0" i="0" dirty="0">
                <a:solidFill>
                  <a:srgbClr val="1A1A1A"/>
                </a:solidFill>
                <a:effectLst/>
                <a:latin typeface="Times New Roman" panose="02020603050405020304" pitchFamily="18" charset="0"/>
                <a:cs typeface="Times New Roman" panose="02020603050405020304" pitchFamily="18" charset="0"/>
              </a:rPr>
              <a:t>When the sensor value will be less than this threshold value, the digital pin will give us 0V and the light will go down.</a:t>
            </a:r>
            <a:endParaRPr lang="en-CA" dirty="0"/>
          </a:p>
        </p:txBody>
      </p:sp>
      <p:sp>
        <p:nvSpPr>
          <p:cNvPr id="4" name="Slide Number Placeholder 3">
            <a:extLst>
              <a:ext uri="{FF2B5EF4-FFF2-40B4-BE49-F238E27FC236}">
                <a16:creationId xmlns:a16="http://schemas.microsoft.com/office/drawing/2014/main" id="{ABC4CB4E-41AA-4F31-A2AF-3D23406D0F4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Tree>
    <p:extLst>
      <p:ext uri="{BB962C8B-B14F-4D97-AF65-F5344CB8AC3E}">
        <p14:creationId xmlns:p14="http://schemas.microsoft.com/office/powerpoint/2010/main" val="30481487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504E6-9CFF-46D2-AC2F-E6329814673F}"/>
              </a:ext>
            </a:extLst>
          </p:cNvPr>
          <p:cNvSpPr>
            <a:spLocks noGrp="1"/>
          </p:cNvSpPr>
          <p:nvPr>
            <p:ph type="title"/>
          </p:nvPr>
        </p:nvSpPr>
        <p:spPr/>
        <p:txBody>
          <a:bodyPr/>
          <a:lstStyle/>
          <a:p>
            <a:r>
              <a:rPr lang="en-CA" dirty="0"/>
              <a:t>Cont..</a:t>
            </a:r>
          </a:p>
        </p:txBody>
      </p:sp>
      <p:sp>
        <p:nvSpPr>
          <p:cNvPr id="3" name="Text Placeholder 2">
            <a:extLst>
              <a:ext uri="{FF2B5EF4-FFF2-40B4-BE49-F238E27FC236}">
                <a16:creationId xmlns:a16="http://schemas.microsoft.com/office/drawing/2014/main" id="{83640EF4-A9E3-42CF-A08B-6F146A6F0A7F}"/>
              </a:ext>
            </a:extLst>
          </p:cNvPr>
          <p:cNvSpPr>
            <a:spLocks noGrp="1"/>
          </p:cNvSpPr>
          <p:nvPr>
            <p:ph type="body" idx="1"/>
          </p:nvPr>
        </p:nvSpPr>
        <p:spPr/>
        <p:txBody>
          <a:bodyPr/>
          <a:lstStyle/>
          <a:p>
            <a:pPr algn="just"/>
            <a:r>
              <a:rPr lang="en-US" dirty="0">
                <a:solidFill>
                  <a:schemeClr val="tx1"/>
                </a:solidFill>
                <a:latin typeface="Times New Roman" panose="02020603050405020304" pitchFamily="18" charset="0"/>
                <a:cs typeface="Times New Roman" panose="02020603050405020304" pitchFamily="18" charset="0"/>
              </a:rPr>
              <a:t>T</a:t>
            </a:r>
            <a:r>
              <a:rPr lang="en-US" b="0" i="0" dirty="0">
                <a:solidFill>
                  <a:schemeClr val="tx1"/>
                </a:solidFill>
                <a:effectLst/>
                <a:latin typeface="Times New Roman" panose="02020603050405020304" pitchFamily="18" charset="0"/>
                <a:cs typeface="Times New Roman" panose="02020603050405020304" pitchFamily="18" charset="0"/>
              </a:rPr>
              <a:t>he first step is hooking the sensor up to the small board it comes with.  On the sensor that goes into the soil you will see two pins.</a:t>
            </a:r>
          </a:p>
          <a:p>
            <a:pPr algn="just"/>
            <a:r>
              <a:rPr lang="en-US" b="0" i="0" dirty="0">
                <a:solidFill>
                  <a:schemeClr val="tx1"/>
                </a:solidFill>
                <a:effectLst/>
                <a:latin typeface="Times New Roman" panose="02020603050405020304" pitchFamily="18" charset="0"/>
                <a:cs typeface="Times New Roman" panose="02020603050405020304" pitchFamily="18" charset="0"/>
              </a:rPr>
              <a:t> The board has two sets of pins, the 4 pin set is what you connect to your beagle bone</a:t>
            </a:r>
            <a:r>
              <a:rPr lang="en-US" dirty="0">
                <a:solidFill>
                  <a:schemeClr val="tx1"/>
                </a:solidFill>
                <a:latin typeface="Times New Roman" panose="02020603050405020304" pitchFamily="18" charset="0"/>
                <a:cs typeface="Times New Roman" panose="02020603050405020304" pitchFamily="18" charset="0"/>
              </a:rPr>
              <a:t> </a:t>
            </a:r>
            <a:r>
              <a:rPr lang="en-US" b="0" i="0" dirty="0">
                <a:solidFill>
                  <a:schemeClr val="tx1"/>
                </a:solidFill>
                <a:effectLst/>
                <a:latin typeface="Times New Roman" panose="02020603050405020304" pitchFamily="18" charset="0"/>
                <a:cs typeface="Times New Roman" panose="02020603050405020304" pitchFamily="18" charset="0"/>
              </a:rPr>
              <a:t>and the other set is the 2 pins you connect the sensor to.</a:t>
            </a:r>
          </a:p>
          <a:p>
            <a:pPr algn="just"/>
            <a:endParaRPr lang="en-CA" sz="1800" dirty="0">
              <a:solidFill>
                <a:schemeClr val="tx1"/>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7F39B5FE-5E15-4ED5-9231-E96C67560BB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9951602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3E8E6-92EA-42ED-B33A-298069FE48B2}"/>
              </a:ext>
            </a:extLst>
          </p:cNvPr>
          <p:cNvSpPr>
            <a:spLocks noGrp="1"/>
          </p:cNvSpPr>
          <p:nvPr>
            <p:ph type="title"/>
          </p:nvPr>
        </p:nvSpPr>
        <p:spPr/>
        <p:txBody>
          <a:bodyPr/>
          <a:lstStyle/>
          <a:p>
            <a:r>
              <a:rPr lang="en-CA" dirty="0"/>
              <a:t>Cont..</a:t>
            </a:r>
          </a:p>
        </p:txBody>
      </p:sp>
      <p:sp>
        <p:nvSpPr>
          <p:cNvPr id="3" name="Text Placeholder 2">
            <a:extLst>
              <a:ext uri="{FF2B5EF4-FFF2-40B4-BE49-F238E27FC236}">
                <a16:creationId xmlns:a16="http://schemas.microsoft.com/office/drawing/2014/main" id="{5FF0B290-5685-4054-B545-4A1EF6BF779C}"/>
              </a:ext>
            </a:extLst>
          </p:cNvPr>
          <p:cNvSpPr>
            <a:spLocks noGrp="1"/>
          </p:cNvSpPr>
          <p:nvPr>
            <p:ph type="body" idx="1"/>
          </p:nvPr>
        </p:nvSpPr>
        <p:spPr>
          <a:xfrm>
            <a:off x="786150" y="1275876"/>
            <a:ext cx="7571700" cy="3573600"/>
          </a:xfrm>
        </p:spPr>
        <p:txBody>
          <a:bodyPr/>
          <a:lstStyle/>
          <a:p>
            <a:pPr algn="just"/>
            <a:r>
              <a:rPr lang="en-US" sz="2400" b="0" i="0" dirty="0">
                <a:solidFill>
                  <a:schemeClr val="tx1"/>
                </a:solidFill>
                <a:effectLst/>
                <a:latin typeface="Times New Roman" panose="02020603050405020304" pitchFamily="18" charset="0"/>
                <a:cs typeface="Times New Roman" panose="02020603050405020304" pitchFamily="18" charset="0"/>
              </a:rPr>
              <a:t> Next you will need to connect the unit to your beagle bone.</a:t>
            </a:r>
          </a:p>
          <a:p>
            <a:pPr marL="76200" indent="0" algn="just">
              <a:buNone/>
            </a:pPr>
            <a:endParaRPr lang="en-US" sz="2400" b="0" i="0" dirty="0">
              <a:solidFill>
                <a:schemeClr val="tx1"/>
              </a:solidFill>
              <a:effectLst/>
              <a:latin typeface="Times New Roman" panose="02020603050405020304" pitchFamily="18" charset="0"/>
              <a:cs typeface="Times New Roman" panose="02020603050405020304" pitchFamily="18" charset="0"/>
            </a:endParaRPr>
          </a:p>
          <a:p>
            <a:pPr algn="just"/>
            <a:r>
              <a:rPr lang="en-US" sz="2400" dirty="0">
                <a:solidFill>
                  <a:schemeClr val="tx1"/>
                </a:solidFill>
                <a:latin typeface="Times New Roman" panose="02020603050405020304" pitchFamily="18" charset="0"/>
                <a:cs typeface="Times New Roman" panose="02020603050405020304" pitchFamily="18" charset="0"/>
              </a:rPr>
              <a:t>The sensor requires three things, the VCC ,ground and the Digital pin to read the sensor.</a:t>
            </a:r>
          </a:p>
          <a:p>
            <a:pPr algn="just"/>
            <a:endParaRPr lang="en-US" sz="2400" dirty="0">
              <a:solidFill>
                <a:schemeClr val="tx1"/>
              </a:solidFill>
              <a:latin typeface="Times New Roman" panose="02020603050405020304" pitchFamily="18" charset="0"/>
              <a:cs typeface="Times New Roman" panose="02020603050405020304" pitchFamily="18" charset="0"/>
            </a:endParaRPr>
          </a:p>
          <a:p>
            <a:endParaRPr lang="en-CA" dirty="0"/>
          </a:p>
        </p:txBody>
      </p:sp>
      <p:sp>
        <p:nvSpPr>
          <p:cNvPr id="4" name="Slide Number Placeholder 3">
            <a:extLst>
              <a:ext uri="{FF2B5EF4-FFF2-40B4-BE49-F238E27FC236}">
                <a16:creationId xmlns:a16="http://schemas.microsoft.com/office/drawing/2014/main" id="{5282AB37-5C84-4DB0-B67D-6B8B66BC8D1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40905912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43CF5-EE4A-4137-AE7C-D74089F41C30}"/>
              </a:ext>
            </a:extLst>
          </p:cNvPr>
          <p:cNvSpPr>
            <a:spLocks noGrp="1"/>
          </p:cNvSpPr>
          <p:nvPr>
            <p:ph type="title"/>
          </p:nvPr>
        </p:nvSpPr>
        <p:spPr/>
        <p:txBody>
          <a:bodyPr/>
          <a:lstStyle/>
          <a:p>
            <a:endParaRPr lang="en-CA"/>
          </a:p>
        </p:txBody>
      </p:sp>
      <p:sp>
        <p:nvSpPr>
          <p:cNvPr id="3" name="Text Placeholder 2">
            <a:extLst>
              <a:ext uri="{FF2B5EF4-FFF2-40B4-BE49-F238E27FC236}">
                <a16:creationId xmlns:a16="http://schemas.microsoft.com/office/drawing/2014/main" id="{7BC7452A-F832-482E-B8A3-256EC3B4D8BD}"/>
              </a:ext>
            </a:extLst>
          </p:cNvPr>
          <p:cNvSpPr>
            <a:spLocks noGrp="1"/>
          </p:cNvSpPr>
          <p:nvPr>
            <p:ph type="body" idx="1"/>
          </p:nvPr>
        </p:nvSpPr>
        <p:spPr/>
        <p:txBody>
          <a:bodyPr/>
          <a:lstStyle/>
          <a:p>
            <a:r>
              <a:rPr lang="en-CA" dirty="0"/>
              <a:t>The </a:t>
            </a:r>
            <a:r>
              <a:rPr lang="en-CA" dirty="0" err="1"/>
              <a:t>vcc</a:t>
            </a:r>
            <a:r>
              <a:rPr lang="en-CA" dirty="0"/>
              <a:t> of the sensor is connected to the 5</a:t>
            </a:r>
            <a:r>
              <a:rPr lang="en-CA" baseline="30000" dirty="0"/>
              <a:t>th</a:t>
            </a:r>
            <a:r>
              <a:rPr lang="en-CA" dirty="0"/>
              <a:t> pin of the p9 header.</a:t>
            </a:r>
          </a:p>
          <a:p>
            <a:r>
              <a:rPr lang="en-CA" dirty="0"/>
              <a:t>The ground is connected to the pin 2 of p8 header.</a:t>
            </a:r>
          </a:p>
          <a:p>
            <a:r>
              <a:rPr lang="en-CA" dirty="0"/>
              <a:t>The D0 pin of fc-28 is connected to the 12</a:t>
            </a:r>
            <a:r>
              <a:rPr lang="en-CA" baseline="30000" dirty="0"/>
              <a:t>th</a:t>
            </a:r>
            <a:r>
              <a:rPr lang="en-CA" dirty="0"/>
              <a:t>  pin(GPIO 44) of p8 header.</a:t>
            </a:r>
          </a:p>
          <a:p>
            <a:r>
              <a:rPr lang="en-CA" dirty="0"/>
              <a:t>Also we have connected an led to the GPIO 26 (14</a:t>
            </a:r>
            <a:r>
              <a:rPr lang="en-CA" baseline="30000" dirty="0"/>
              <a:t>th</a:t>
            </a:r>
            <a:r>
              <a:rPr lang="en-CA" dirty="0"/>
              <a:t> pin) of the beagle bone via a resistor.</a:t>
            </a:r>
          </a:p>
        </p:txBody>
      </p:sp>
      <p:sp>
        <p:nvSpPr>
          <p:cNvPr id="4" name="Slide Number Placeholder 3">
            <a:extLst>
              <a:ext uri="{FF2B5EF4-FFF2-40B4-BE49-F238E27FC236}">
                <a16:creationId xmlns:a16="http://schemas.microsoft.com/office/drawing/2014/main" id="{0CAD4400-D785-4A56-9CD2-E669A4261D1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Tree>
    <p:extLst>
      <p:ext uri="{BB962C8B-B14F-4D97-AF65-F5344CB8AC3E}">
        <p14:creationId xmlns:p14="http://schemas.microsoft.com/office/powerpoint/2010/main" val="1470434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7B4A6-6578-4E62-A6BA-C4BAE5BD9FE0}"/>
              </a:ext>
            </a:extLst>
          </p:cNvPr>
          <p:cNvSpPr>
            <a:spLocks noGrp="1"/>
          </p:cNvSpPr>
          <p:nvPr>
            <p:ph type="title"/>
          </p:nvPr>
        </p:nvSpPr>
        <p:spPr/>
        <p:txBody>
          <a:bodyPr/>
          <a:lstStyle/>
          <a:p>
            <a:endParaRPr lang="en-CA"/>
          </a:p>
        </p:txBody>
      </p:sp>
      <p:sp>
        <p:nvSpPr>
          <p:cNvPr id="3" name="Text Placeholder 2">
            <a:extLst>
              <a:ext uri="{FF2B5EF4-FFF2-40B4-BE49-F238E27FC236}">
                <a16:creationId xmlns:a16="http://schemas.microsoft.com/office/drawing/2014/main" id="{5B79A8EE-AF76-49F0-9106-5E741FF4673E}"/>
              </a:ext>
            </a:extLst>
          </p:cNvPr>
          <p:cNvSpPr>
            <a:spLocks noGrp="1"/>
          </p:cNvSpPr>
          <p:nvPr>
            <p:ph type="body" idx="1"/>
          </p:nvPr>
        </p:nvSpPr>
        <p:spPr/>
        <p:txBody>
          <a:bodyPr/>
          <a:lstStyle/>
          <a:p>
            <a:r>
              <a:rPr lang="en-US" sz="2400" b="0" i="0" dirty="0">
                <a:solidFill>
                  <a:schemeClr val="tx1"/>
                </a:solidFill>
                <a:effectLst/>
                <a:latin typeface="Times New Roman" panose="02020603050405020304" pitchFamily="18" charset="0"/>
                <a:cs typeface="Times New Roman" panose="02020603050405020304" pitchFamily="18" charset="0"/>
              </a:rPr>
              <a:t>If the sensor reads 0 it means the soil is moist.  On the other end if it reads 1 your soil is dry. </a:t>
            </a:r>
          </a:p>
          <a:p>
            <a:endParaRPr lang="en-US" sz="2400" b="0" i="0" dirty="0">
              <a:solidFill>
                <a:schemeClr val="tx1"/>
              </a:solidFill>
              <a:effectLst/>
              <a:latin typeface="Times New Roman" panose="02020603050405020304" pitchFamily="18" charset="0"/>
              <a:cs typeface="Times New Roman" panose="02020603050405020304" pitchFamily="18" charset="0"/>
            </a:endParaRPr>
          </a:p>
          <a:p>
            <a:r>
              <a:rPr lang="en-US" sz="2400" b="0" i="0" dirty="0">
                <a:solidFill>
                  <a:schemeClr val="tx1"/>
                </a:solidFill>
                <a:effectLst/>
                <a:latin typeface="Times New Roman" panose="02020603050405020304" pitchFamily="18" charset="0"/>
                <a:cs typeface="Times New Roman" panose="02020603050405020304" pitchFamily="18" charset="0"/>
              </a:rPr>
              <a:t> The level of moisture that triggers the sensors reading 0 can be adjusted using the small potentiometer on the board.</a:t>
            </a:r>
            <a:endParaRPr lang="en-US" sz="2400" dirty="0">
              <a:solidFill>
                <a:schemeClr val="tx1"/>
              </a:solidFill>
              <a:latin typeface="Times New Roman" panose="02020603050405020304" pitchFamily="18" charset="0"/>
              <a:cs typeface="Times New Roman" panose="02020603050405020304" pitchFamily="18" charset="0"/>
            </a:endParaRPr>
          </a:p>
          <a:p>
            <a:endParaRPr lang="en-CA" dirty="0"/>
          </a:p>
        </p:txBody>
      </p:sp>
      <p:sp>
        <p:nvSpPr>
          <p:cNvPr id="4" name="Slide Number Placeholder 3">
            <a:extLst>
              <a:ext uri="{FF2B5EF4-FFF2-40B4-BE49-F238E27FC236}">
                <a16:creationId xmlns:a16="http://schemas.microsoft.com/office/drawing/2014/main" id="{21E79DDA-F8DF-4BF6-BD46-CBEBC19F2EE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Tree>
    <p:extLst>
      <p:ext uri="{BB962C8B-B14F-4D97-AF65-F5344CB8AC3E}">
        <p14:creationId xmlns:p14="http://schemas.microsoft.com/office/powerpoint/2010/main" val="3774639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7BAD3-8759-44C6-83D3-A49ABD067999}"/>
              </a:ext>
            </a:extLst>
          </p:cNvPr>
          <p:cNvSpPr>
            <a:spLocks noGrp="1"/>
          </p:cNvSpPr>
          <p:nvPr>
            <p:ph type="ctrTitle"/>
          </p:nvPr>
        </p:nvSpPr>
        <p:spPr/>
        <p:txBody>
          <a:bodyPr/>
          <a:lstStyle/>
          <a:p>
            <a:pPr algn="ctr"/>
            <a:r>
              <a:rPr lang="en-US" sz="4400" dirty="0">
                <a:solidFill>
                  <a:schemeClr val="bg2">
                    <a:lumMod val="50000"/>
                  </a:schemeClr>
                </a:solidFill>
                <a:latin typeface="Times New Roman" panose="02020603050405020304" pitchFamily="18" charset="0"/>
                <a:cs typeface="Times New Roman" panose="02020603050405020304" pitchFamily="18" charset="0"/>
              </a:rPr>
              <a:t>Interfacing of soil moisture sensor with beagle bone black</a:t>
            </a:r>
            <a:endParaRPr lang="en-CA" dirty="0"/>
          </a:p>
        </p:txBody>
      </p:sp>
    </p:spTree>
    <p:extLst>
      <p:ext uri="{BB962C8B-B14F-4D97-AF65-F5344CB8AC3E}">
        <p14:creationId xmlns:p14="http://schemas.microsoft.com/office/powerpoint/2010/main" val="1685961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8D3E8-E13D-4AD1-89DF-7D8EB8360306}"/>
              </a:ext>
            </a:extLst>
          </p:cNvPr>
          <p:cNvSpPr>
            <a:spLocks noGrp="1"/>
          </p:cNvSpPr>
          <p:nvPr>
            <p:ph type="title"/>
          </p:nvPr>
        </p:nvSpPr>
        <p:spPr>
          <a:xfrm>
            <a:off x="786150" y="17577"/>
            <a:ext cx="7571700" cy="702600"/>
          </a:xfrm>
        </p:spPr>
        <p:txBody>
          <a:bodyPr/>
          <a:lstStyle/>
          <a:p>
            <a:r>
              <a:rPr lang="en-CA" dirty="0"/>
              <a:t>Code:</a:t>
            </a:r>
          </a:p>
        </p:txBody>
      </p:sp>
      <p:sp>
        <p:nvSpPr>
          <p:cNvPr id="3" name="Text Placeholder 2">
            <a:extLst>
              <a:ext uri="{FF2B5EF4-FFF2-40B4-BE49-F238E27FC236}">
                <a16:creationId xmlns:a16="http://schemas.microsoft.com/office/drawing/2014/main" id="{26D0EBF1-13F3-4B6E-9562-9FF97AF2BC5F}"/>
              </a:ext>
            </a:extLst>
          </p:cNvPr>
          <p:cNvSpPr>
            <a:spLocks noGrp="1"/>
          </p:cNvSpPr>
          <p:nvPr>
            <p:ph type="body" idx="1"/>
          </p:nvPr>
        </p:nvSpPr>
        <p:spPr>
          <a:xfrm>
            <a:off x="786150" y="786809"/>
            <a:ext cx="7571700" cy="4048491"/>
          </a:xfrm>
        </p:spPr>
        <p:txBody>
          <a:bodyPr/>
          <a:lstStyle/>
          <a:p>
            <a:pPr marL="76200" indent="0">
              <a:buNone/>
            </a:pPr>
            <a:endParaRPr lang="en-CA" sz="18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5D8D055-03D3-4BFA-82F7-BE5197B4DD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pic>
        <p:nvPicPr>
          <p:cNvPr id="8" name="Picture 7">
            <a:extLst>
              <a:ext uri="{FF2B5EF4-FFF2-40B4-BE49-F238E27FC236}">
                <a16:creationId xmlns:a16="http://schemas.microsoft.com/office/drawing/2014/main" id="{6393568F-7EFD-432B-BC20-313CB27CCB7C}"/>
              </a:ext>
            </a:extLst>
          </p:cNvPr>
          <p:cNvPicPr>
            <a:picLocks noChangeAspect="1"/>
          </p:cNvPicPr>
          <p:nvPr/>
        </p:nvPicPr>
        <p:blipFill>
          <a:blip r:embed="rId2"/>
          <a:stretch>
            <a:fillRect/>
          </a:stretch>
        </p:blipFill>
        <p:spPr>
          <a:xfrm>
            <a:off x="326065" y="855243"/>
            <a:ext cx="8491870" cy="3688193"/>
          </a:xfrm>
          <a:prstGeom prst="rect">
            <a:avLst/>
          </a:prstGeom>
        </p:spPr>
      </p:pic>
    </p:spTree>
    <p:extLst>
      <p:ext uri="{BB962C8B-B14F-4D97-AF65-F5344CB8AC3E}">
        <p14:creationId xmlns:p14="http://schemas.microsoft.com/office/powerpoint/2010/main" val="21290142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53E99-FF19-4DEC-B253-57D2754DCDD3}"/>
              </a:ext>
            </a:extLst>
          </p:cNvPr>
          <p:cNvSpPr>
            <a:spLocks noGrp="1"/>
          </p:cNvSpPr>
          <p:nvPr>
            <p:ph type="title"/>
          </p:nvPr>
        </p:nvSpPr>
        <p:spPr>
          <a:xfrm>
            <a:off x="715266" y="-95917"/>
            <a:ext cx="7571700" cy="702600"/>
          </a:xfrm>
        </p:spPr>
        <p:txBody>
          <a:bodyPr/>
          <a:lstStyle/>
          <a:p>
            <a:r>
              <a:rPr lang="en-CA" dirty="0"/>
              <a:t>Cont..</a:t>
            </a:r>
          </a:p>
        </p:txBody>
      </p:sp>
      <p:sp>
        <p:nvSpPr>
          <p:cNvPr id="3" name="Text Placeholder 2">
            <a:extLst>
              <a:ext uri="{FF2B5EF4-FFF2-40B4-BE49-F238E27FC236}">
                <a16:creationId xmlns:a16="http://schemas.microsoft.com/office/drawing/2014/main" id="{404F4E43-04A6-4F22-BB00-E0017B761B62}"/>
              </a:ext>
            </a:extLst>
          </p:cNvPr>
          <p:cNvSpPr>
            <a:spLocks noGrp="1"/>
          </p:cNvSpPr>
          <p:nvPr>
            <p:ph type="body" idx="1"/>
          </p:nvPr>
        </p:nvSpPr>
        <p:spPr>
          <a:xfrm>
            <a:off x="715266" y="606683"/>
            <a:ext cx="7571700" cy="3573600"/>
          </a:xfrm>
        </p:spPr>
        <p:txBody>
          <a:bodyPr/>
          <a:lstStyle/>
          <a:p>
            <a:pPr marL="76200" indent="0">
              <a:buNone/>
            </a:pPr>
            <a:endParaRPr lang="en-CA" sz="1800" dirty="0"/>
          </a:p>
        </p:txBody>
      </p:sp>
      <p:sp>
        <p:nvSpPr>
          <p:cNvPr id="4" name="Slide Number Placeholder 3">
            <a:extLst>
              <a:ext uri="{FF2B5EF4-FFF2-40B4-BE49-F238E27FC236}">
                <a16:creationId xmlns:a16="http://schemas.microsoft.com/office/drawing/2014/main" id="{5BA47D0A-A112-4111-B870-2FD55CEEB1C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pic>
        <p:nvPicPr>
          <p:cNvPr id="6" name="Picture 5">
            <a:extLst>
              <a:ext uri="{FF2B5EF4-FFF2-40B4-BE49-F238E27FC236}">
                <a16:creationId xmlns:a16="http://schemas.microsoft.com/office/drawing/2014/main" id="{4EE5A792-C621-4D84-A69A-3AE2C7798A10}"/>
              </a:ext>
            </a:extLst>
          </p:cNvPr>
          <p:cNvPicPr>
            <a:picLocks noChangeAspect="1"/>
          </p:cNvPicPr>
          <p:nvPr/>
        </p:nvPicPr>
        <p:blipFill>
          <a:blip r:embed="rId2"/>
          <a:stretch>
            <a:fillRect/>
          </a:stretch>
        </p:blipFill>
        <p:spPr>
          <a:xfrm>
            <a:off x="493424" y="489097"/>
            <a:ext cx="8161478" cy="4392133"/>
          </a:xfrm>
          <a:prstGeom prst="rect">
            <a:avLst/>
          </a:prstGeom>
        </p:spPr>
      </p:pic>
    </p:spTree>
    <p:extLst>
      <p:ext uri="{BB962C8B-B14F-4D97-AF65-F5344CB8AC3E}">
        <p14:creationId xmlns:p14="http://schemas.microsoft.com/office/powerpoint/2010/main" val="23318977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2973A-AD59-411E-AD40-DD58D312A524}"/>
              </a:ext>
            </a:extLst>
          </p:cNvPr>
          <p:cNvSpPr>
            <a:spLocks noGrp="1"/>
          </p:cNvSpPr>
          <p:nvPr>
            <p:ph type="title"/>
          </p:nvPr>
        </p:nvSpPr>
        <p:spPr/>
        <p:txBody>
          <a:bodyPr/>
          <a:lstStyle/>
          <a:p>
            <a:r>
              <a:rPr lang="en-CA" dirty="0"/>
              <a:t>Output</a:t>
            </a:r>
          </a:p>
        </p:txBody>
      </p:sp>
      <p:sp>
        <p:nvSpPr>
          <p:cNvPr id="3" name="Text Placeholder 2">
            <a:extLst>
              <a:ext uri="{FF2B5EF4-FFF2-40B4-BE49-F238E27FC236}">
                <a16:creationId xmlns:a16="http://schemas.microsoft.com/office/drawing/2014/main" id="{7727AB40-0DB5-413F-B5A7-DA7E40AFDCA7}"/>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66C19A77-8C94-4EF0-83D5-0AEE89E3A1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pic>
        <p:nvPicPr>
          <p:cNvPr id="6" name="Picture 5">
            <a:extLst>
              <a:ext uri="{FF2B5EF4-FFF2-40B4-BE49-F238E27FC236}">
                <a16:creationId xmlns:a16="http://schemas.microsoft.com/office/drawing/2014/main" id="{90159D26-EF43-4640-B52E-2746797ABADA}"/>
              </a:ext>
            </a:extLst>
          </p:cNvPr>
          <p:cNvPicPr>
            <a:picLocks noChangeAspect="1"/>
          </p:cNvPicPr>
          <p:nvPr/>
        </p:nvPicPr>
        <p:blipFill>
          <a:blip r:embed="rId2"/>
          <a:stretch>
            <a:fillRect/>
          </a:stretch>
        </p:blipFill>
        <p:spPr>
          <a:xfrm>
            <a:off x="874295" y="938358"/>
            <a:ext cx="7187609" cy="3896942"/>
          </a:xfrm>
          <a:prstGeom prst="rect">
            <a:avLst/>
          </a:prstGeom>
        </p:spPr>
      </p:pic>
    </p:spTree>
    <p:extLst>
      <p:ext uri="{BB962C8B-B14F-4D97-AF65-F5344CB8AC3E}">
        <p14:creationId xmlns:p14="http://schemas.microsoft.com/office/powerpoint/2010/main" val="4531216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063E0-3889-484B-9B94-94A83B6279F3}"/>
              </a:ext>
            </a:extLst>
          </p:cNvPr>
          <p:cNvSpPr>
            <a:spLocks noGrp="1"/>
          </p:cNvSpPr>
          <p:nvPr>
            <p:ph type="title"/>
          </p:nvPr>
        </p:nvSpPr>
        <p:spPr/>
        <p:txBody>
          <a:bodyPr/>
          <a:lstStyle/>
          <a:p>
            <a:r>
              <a:rPr lang="en-CA" dirty="0" err="1"/>
              <a:t>Stdio.h</a:t>
            </a:r>
            <a:r>
              <a:rPr lang="en-CA" dirty="0"/>
              <a:t> and </a:t>
            </a:r>
            <a:r>
              <a:rPr lang="en-CA" dirty="0" err="1"/>
              <a:t>stdlib.h</a:t>
            </a:r>
            <a:endParaRPr lang="en-CA" dirty="0"/>
          </a:p>
        </p:txBody>
      </p:sp>
      <p:sp>
        <p:nvSpPr>
          <p:cNvPr id="3" name="Text Placeholder 2">
            <a:extLst>
              <a:ext uri="{FF2B5EF4-FFF2-40B4-BE49-F238E27FC236}">
                <a16:creationId xmlns:a16="http://schemas.microsoft.com/office/drawing/2014/main" id="{B1C54360-C07F-4E0E-9291-8127C6B0F747}"/>
              </a:ext>
            </a:extLst>
          </p:cNvPr>
          <p:cNvSpPr>
            <a:spLocks noGrp="1"/>
          </p:cNvSpPr>
          <p:nvPr>
            <p:ph type="body" idx="1"/>
          </p:nvPr>
        </p:nvSpPr>
        <p:spPr/>
        <p:txBody>
          <a:bodyPr/>
          <a:lstStyle/>
          <a:p>
            <a:r>
              <a:rPr lang="en-US" b="0" i="0" dirty="0">
                <a:solidFill>
                  <a:srgbClr val="40424E"/>
                </a:solidFill>
                <a:effectLst/>
                <a:latin typeface="urw-din"/>
              </a:rPr>
              <a:t>These are two important header files used in C programming. While “&lt;</a:t>
            </a:r>
            <a:r>
              <a:rPr lang="en-US" b="0" i="0" dirty="0" err="1">
                <a:solidFill>
                  <a:srgbClr val="40424E"/>
                </a:solidFill>
                <a:effectLst/>
                <a:latin typeface="urw-din"/>
              </a:rPr>
              <a:t>stdio.h</a:t>
            </a:r>
            <a:r>
              <a:rPr lang="en-US" b="0" i="0" dirty="0">
                <a:solidFill>
                  <a:srgbClr val="40424E"/>
                </a:solidFill>
                <a:effectLst/>
                <a:latin typeface="urw-din"/>
              </a:rPr>
              <a:t>&gt;” is header file for </a:t>
            </a:r>
            <a:r>
              <a:rPr lang="en-US" b="1" i="0" dirty="0">
                <a:solidFill>
                  <a:srgbClr val="40424E"/>
                </a:solidFill>
                <a:effectLst/>
                <a:latin typeface="urw-din"/>
              </a:rPr>
              <a:t>St</a:t>
            </a:r>
            <a:r>
              <a:rPr lang="en-US" b="0" i="0" dirty="0">
                <a:solidFill>
                  <a:srgbClr val="40424E"/>
                </a:solidFill>
                <a:effectLst/>
                <a:latin typeface="urw-din"/>
              </a:rPr>
              <a:t>andar</a:t>
            </a:r>
            <a:r>
              <a:rPr lang="en-US" b="1" i="0" dirty="0">
                <a:solidFill>
                  <a:srgbClr val="40424E"/>
                </a:solidFill>
                <a:effectLst/>
                <a:latin typeface="urw-din"/>
              </a:rPr>
              <a:t>d</a:t>
            </a:r>
            <a:r>
              <a:rPr lang="en-US" b="0" i="0" dirty="0">
                <a:solidFill>
                  <a:srgbClr val="40424E"/>
                </a:solidFill>
                <a:effectLst/>
                <a:latin typeface="urw-din"/>
              </a:rPr>
              <a:t> </a:t>
            </a:r>
            <a:r>
              <a:rPr lang="en-US" b="1" i="0" dirty="0">
                <a:solidFill>
                  <a:srgbClr val="40424E"/>
                </a:solidFill>
                <a:effectLst/>
                <a:latin typeface="urw-din"/>
              </a:rPr>
              <a:t>I</a:t>
            </a:r>
            <a:r>
              <a:rPr lang="en-US" b="0" i="0" dirty="0">
                <a:solidFill>
                  <a:srgbClr val="40424E"/>
                </a:solidFill>
                <a:effectLst/>
                <a:latin typeface="urw-din"/>
              </a:rPr>
              <a:t>nput </a:t>
            </a:r>
            <a:r>
              <a:rPr lang="en-US" b="1" i="0" dirty="0">
                <a:solidFill>
                  <a:srgbClr val="40424E"/>
                </a:solidFill>
                <a:effectLst/>
                <a:latin typeface="urw-din"/>
              </a:rPr>
              <a:t>O</a:t>
            </a:r>
            <a:r>
              <a:rPr lang="en-US" b="0" i="0" dirty="0">
                <a:solidFill>
                  <a:srgbClr val="40424E"/>
                </a:solidFill>
                <a:effectLst/>
                <a:latin typeface="urw-din"/>
              </a:rPr>
              <a:t>utput, “&lt;</a:t>
            </a:r>
            <a:r>
              <a:rPr lang="en-US" b="0" i="0" dirty="0" err="1">
                <a:solidFill>
                  <a:srgbClr val="40424E"/>
                </a:solidFill>
                <a:effectLst/>
                <a:latin typeface="urw-din"/>
              </a:rPr>
              <a:t>stdlib.h</a:t>
            </a:r>
            <a:r>
              <a:rPr lang="en-US" b="0" i="0" dirty="0">
                <a:solidFill>
                  <a:srgbClr val="40424E"/>
                </a:solidFill>
                <a:effectLst/>
                <a:latin typeface="urw-din"/>
              </a:rPr>
              <a:t>&gt;” is header file for </a:t>
            </a:r>
            <a:r>
              <a:rPr lang="en-US" b="1" i="0" dirty="0">
                <a:solidFill>
                  <a:srgbClr val="40424E"/>
                </a:solidFill>
                <a:effectLst/>
                <a:latin typeface="urw-din"/>
              </a:rPr>
              <a:t>St</a:t>
            </a:r>
            <a:r>
              <a:rPr lang="en-US" b="0" i="0" dirty="0">
                <a:solidFill>
                  <a:srgbClr val="40424E"/>
                </a:solidFill>
                <a:effectLst/>
                <a:latin typeface="urw-din"/>
              </a:rPr>
              <a:t>andar</a:t>
            </a:r>
            <a:r>
              <a:rPr lang="en-US" b="1" i="0" dirty="0">
                <a:solidFill>
                  <a:srgbClr val="40424E"/>
                </a:solidFill>
                <a:effectLst/>
                <a:latin typeface="urw-din"/>
              </a:rPr>
              <a:t>d</a:t>
            </a:r>
            <a:r>
              <a:rPr lang="en-US" b="0" i="0" dirty="0">
                <a:solidFill>
                  <a:srgbClr val="40424E"/>
                </a:solidFill>
                <a:effectLst/>
                <a:latin typeface="urw-din"/>
              </a:rPr>
              <a:t> </a:t>
            </a:r>
            <a:r>
              <a:rPr lang="en-US" b="1" i="0" dirty="0">
                <a:solidFill>
                  <a:srgbClr val="40424E"/>
                </a:solidFill>
                <a:effectLst/>
                <a:latin typeface="urw-din"/>
              </a:rPr>
              <a:t>Lib</a:t>
            </a:r>
            <a:r>
              <a:rPr lang="en-US" b="0" i="0" dirty="0">
                <a:solidFill>
                  <a:srgbClr val="40424E"/>
                </a:solidFill>
                <a:effectLst/>
                <a:latin typeface="urw-din"/>
              </a:rPr>
              <a:t>rary. </a:t>
            </a:r>
          </a:p>
          <a:p>
            <a:r>
              <a:rPr lang="en-US" b="0" i="0" dirty="0">
                <a:solidFill>
                  <a:srgbClr val="40424E"/>
                </a:solidFill>
                <a:effectLst/>
                <a:latin typeface="urw-din"/>
              </a:rPr>
              <a:t>One easy way to differentiate these two header files is that “&lt;</a:t>
            </a:r>
            <a:r>
              <a:rPr lang="en-US" b="0" i="0" dirty="0" err="1">
                <a:solidFill>
                  <a:srgbClr val="40424E"/>
                </a:solidFill>
                <a:effectLst/>
                <a:latin typeface="urw-din"/>
              </a:rPr>
              <a:t>stdio.h</a:t>
            </a:r>
            <a:r>
              <a:rPr lang="en-US" b="0" i="0" dirty="0">
                <a:solidFill>
                  <a:srgbClr val="40424E"/>
                </a:solidFill>
                <a:effectLst/>
                <a:latin typeface="urw-din"/>
              </a:rPr>
              <a:t>&gt;” contains declaration of </a:t>
            </a:r>
            <a:r>
              <a:rPr lang="en-US" b="0" i="1" dirty="0" err="1">
                <a:solidFill>
                  <a:srgbClr val="40424E"/>
                </a:solidFill>
                <a:effectLst/>
                <a:latin typeface="urw-din"/>
              </a:rPr>
              <a:t>printf</a:t>
            </a:r>
            <a:r>
              <a:rPr lang="en-US" b="0" i="1" dirty="0">
                <a:solidFill>
                  <a:srgbClr val="40424E"/>
                </a:solidFill>
                <a:effectLst/>
                <a:latin typeface="urw-din"/>
              </a:rPr>
              <a:t>()</a:t>
            </a:r>
            <a:r>
              <a:rPr lang="en-US" b="0" i="0" dirty="0">
                <a:solidFill>
                  <a:srgbClr val="40424E"/>
                </a:solidFill>
                <a:effectLst/>
                <a:latin typeface="urw-din"/>
              </a:rPr>
              <a:t> and </a:t>
            </a:r>
            <a:r>
              <a:rPr lang="en-US" b="0" i="1" dirty="0" err="1">
                <a:solidFill>
                  <a:srgbClr val="40424E"/>
                </a:solidFill>
                <a:effectLst/>
                <a:latin typeface="urw-din"/>
              </a:rPr>
              <a:t>scanf</a:t>
            </a:r>
            <a:r>
              <a:rPr lang="en-US" b="0" i="1" dirty="0">
                <a:solidFill>
                  <a:srgbClr val="40424E"/>
                </a:solidFill>
                <a:effectLst/>
                <a:latin typeface="urw-din"/>
              </a:rPr>
              <a:t>()</a:t>
            </a:r>
            <a:r>
              <a:rPr lang="en-US" b="0" i="0" dirty="0">
                <a:solidFill>
                  <a:srgbClr val="40424E"/>
                </a:solidFill>
                <a:effectLst/>
                <a:latin typeface="urw-din"/>
              </a:rPr>
              <a:t> while “&lt;</a:t>
            </a:r>
            <a:r>
              <a:rPr lang="en-US" b="0" i="0" dirty="0" err="1">
                <a:solidFill>
                  <a:srgbClr val="40424E"/>
                </a:solidFill>
                <a:effectLst/>
                <a:latin typeface="urw-din"/>
              </a:rPr>
              <a:t>stdlib.h</a:t>
            </a:r>
            <a:r>
              <a:rPr lang="en-US" b="0" i="0" dirty="0">
                <a:solidFill>
                  <a:srgbClr val="40424E"/>
                </a:solidFill>
                <a:effectLst/>
                <a:latin typeface="urw-din"/>
              </a:rPr>
              <a:t>&gt;” contains declaration of </a:t>
            </a:r>
            <a:r>
              <a:rPr lang="en-US" b="0" i="1" dirty="0">
                <a:solidFill>
                  <a:srgbClr val="40424E"/>
                </a:solidFill>
                <a:effectLst/>
                <a:latin typeface="urw-din"/>
              </a:rPr>
              <a:t>malloc() </a:t>
            </a:r>
            <a:r>
              <a:rPr lang="en-US" b="0" i="0" dirty="0">
                <a:solidFill>
                  <a:srgbClr val="40424E"/>
                </a:solidFill>
                <a:effectLst/>
                <a:latin typeface="urw-din"/>
              </a:rPr>
              <a:t>and </a:t>
            </a:r>
            <a:r>
              <a:rPr lang="en-US" b="0" i="1" dirty="0">
                <a:solidFill>
                  <a:srgbClr val="40424E"/>
                </a:solidFill>
                <a:effectLst/>
                <a:latin typeface="urw-din"/>
              </a:rPr>
              <a:t>free()</a:t>
            </a:r>
            <a:r>
              <a:rPr lang="en-US" b="0" i="0" dirty="0">
                <a:solidFill>
                  <a:srgbClr val="40424E"/>
                </a:solidFill>
                <a:effectLst/>
                <a:latin typeface="urw-din"/>
              </a:rPr>
              <a:t>.</a:t>
            </a:r>
            <a:endParaRPr lang="en-CA" dirty="0"/>
          </a:p>
        </p:txBody>
      </p:sp>
      <p:sp>
        <p:nvSpPr>
          <p:cNvPr id="4" name="Slide Number Placeholder 3">
            <a:extLst>
              <a:ext uri="{FF2B5EF4-FFF2-40B4-BE49-F238E27FC236}">
                <a16:creationId xmlns:a16="http://schemas.microsoft.com/office/drawing/2014/main" id="{39B2A470-9F9B-45CF-B126-A1E7C49A5A1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a:p>
        </p:txBody>
      </p:sp>
    </p:spTree>
    <p:extLst>
      <p:ext uri="{BB962C8B-B14F-4D97-AF65-F5344CB8AC3E}">
        <p14:creationId xmlns:p14="http://schemas.microsoft.com/office/powerpoint/2010/main" val="3046110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8CDDE-C12A-4DB9-9834-D8E54DF90A9C}"/>
              </a:ext>
            </a:extLst>
          </p:cNvPr>
          <p:cNvSpPr>
            <a:spLocks noGrp="1"/>
          </p:cNvSpPr>
          <p:nvPr>
            <p:ph type="title"/>
          </p:nvPr>
        </p:nvSpPr>
        <p:spPr/>
        <p:txBody>
          <a:bodyPr/>
          <a:lstStyle/>
          <a:p>
            <a:r>
              <a:rPr lang="en-CA" dirty="0" err="1"/>
              <a:t>Iolib</a:t>
            </a:r>
            <a:r>
              <a:rPr lang="en-CA" dirty="0"/>
              <a:t> libraries:</a:t>
            </a:r>
          </a:p>
        </p:txBody>
      </p:sp>
      <p:sp>
        <p:nvSpPr>
          <p:cNvPr id="3" name="Text Placeholder 2">
            <a:extLst>
              <a:ext uri="{FF2B5EF4-FFF2-40B4-BE49-F238E27FC236}">
                <a16:creationId xmlns:a16="http://schemas.microsoft.com/office/drawing/2014/main" id="{FA0616DF-072C-434F-BC1C-016B9653A158}"/>
              </a:ext>
            </a:extLst>
          </p:cNvPr>
          <p:cNvSpPr>
            <a:spLocks noGrp="1"/>
          </p:cNvSpPr>
          <p:nvPr>
            <p:ph type="body" idx="1"/>
          </p:nvPr>
        </p:nvSpPr>
        <p:spPr/>
        <p:txBody>
          <a:bodyPr/>
          <a:lstStyle/>
          <a:p>
            <a:pPr>
              <a:buFont typeface="Courier New" panose="02070309020205020404" pitchFamily="49" charset="0"/>
              <a:buChar char="o"/>
            </a:pPr>
            <a:r>
              <a:rPr lang="en-US" b="0" i="0" dirty="0">
                <a:solidFill>
                  <a:srgbClr val="000000"/>
                </a:solidFill>
                <a:effectLst/>
                <a:latin typeface="Times New Roman" panose="02020603050405020304" pitchFamily="18" charset="0"/>
                <a:cs typeface="Times New Roman" panose="02020603050405020304" pitchFamily="18" charset="0"/>
              </a:rPr>
              <a:t>The great advantage of </a:t>
            </a:r>
            <a:r>
              <a:rPr lang="en-US" b="0" i="0" dirty="0" err="1">
                <a:solidFill>
                  <a:srgbClr val="000000"/>
                </a:solidFill>
                <a:effectLst/>
                <a:latin typeface="Times New Roman" panose="02020603050405020304" pitchFamily="18" charset="0"/>
                <a:cs typeface="Times New Roman" panose="02020603050405020304" pitchFamily="18" charset="0"/>
              </a:rPr>
              <a:t>IOLib</a:t>
            </a:r>
            <a:r>
              <a:rPr lang="en-US" b="0" i="0" dirty="0">
                <a:solidFill>
                  <a:srgbClr val="000000"/>
                </a:solidFill>
                <a:effectLst/>
                <a:latin typeface="Times New Roman" panose="02020603050405020304" pitchFamily="18" charset="0"/>
                <a:cs typeface="Times New Roman" panose="02020603050405020304" pitchFamily="18" charset="0"/>
              </a:rPr>
              <a:t> is, that it provides an unified interface to different types of streams. </a:t>
            </a:r>
          </a:p>
          <a:p>
            <a:pPr>
              <a:buFont typeface="Courier New" panose="02070309020205020404" pitchFamily="49" charset="0"/>
              <a:buChar char="o"/>
            </a:pPr>
            <a:r>
              <a:rPr lang="en-US" b="0" i="0" dirty="0">
                <a:solidFill>
                  <a:srgbClr val="000000"/>
                </a:solidFill>
                <a:effectLst/>
                <a:latin typeface="Times New Roman" panose="02020603050405020304" pitchFamily="18" charset="0"/>
                <a:cs typeface="Times New Roman" panose="02020603050405020304" pitchFamily="18" charset="0"/>
              </a:rPr>
              <a:t>It doesn't matter what type of stream you intend to access, the interface is always the same.</a:t>
            </a:r>
          </a:p>
          <a:p>
            <a:pPr>
              <a:buFont typeface="Courier New" panose="02070309020205020404" pitchFamily="49" charset="0"/>
              <a:buChar char="o"/>
            </a:pPr>
            <a:r>
              <a:rPr lang="en-US" b="0" i="0" dirty="0">
                <a:solidFill>
                  <a:srgbClr val="000000"/>
                </a:solidFill>
                <a:effectLst/>
                <a:latin typeface="Times New Roman" panose="02020603050405020304" pitchFamily="18" charset="0"/>
                <a:cs typeface="Times New Roman" panose="02020603050405020304" pitchFamily="18" charset="0"/>
              </a:rPr>
              <a:t>Another important point is that </a:t>
            </a:r>
            <a:r>
              <a:rPr lang="en-US" b="0" i="0" dirty="0" err="1">
                <a:solidFill>
                  <a:srgbClr val="000000"/>
                </a:solidFill>
                <a:effectLst/>
                <a:latin typeface="Times New Roman" panose="02020603050405020304" pitchFamily="18" charset="0"/>
                <a:cs typeface="Times New Roman" panose="02020603050405020304" pitchFamily="18" charset="0"/>
              </a:rPr>
              <a:t>IOLib</a:t>
            </a:r>
            <a:r>
              <a:rPr lang="en-US" b="0" i="0" dirty="0">
                <a:solidFill>
                  <a:srgbClr val="000000"/>
                </a:solidFill>
                <a:effectLst/>
                <a:latin typeface="Times New Roman" panose="02020603050405020304" pitchFamily="18" charset="0"/>
                <a:cs typeface="Times New Roman" panose="02020603050405020304" pitchFamily="18" charset="0"/>
              </a:rPr>
              <a:t> is compatible with many different operating systems </a:t>
            </a:r>
          </a:p>
        </p:txBody>
      </p:sp>
      <p:sp>
        <p:nvSpPr>
          <p:cNvPr id="4" name="Slide Number Placeholder 3">
            <a:extLst>
              <a:ext uri="{FF2B5EF4-FFF2-40B4-BE49-F238E27FC236}">
                <a16:creationId xmlns:a16="http://schemas.microsoft.com/office/drawing/2014/main" id="{E9EBB132-95E5-41DC-960E-0B8E791B640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14183932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7E316-B1C1-4958-B3F7-871B746FD54C}"/>
              </a:ext>
            </a:extLst>
          </p:cNvPr>
          <p:cNvSpPr>
            <a:spLocks noGrp="1"/>
          </p:cNvSpPr>
          <p:nvPr>
            <p:ph type="title"/>
          </p:nvPr>
        </p:nvSpPr>
        <p:spPr/>
        <p:txBody>
          <a:bodyPr/>
          <a:lstStyle/>
          <a:p>
            <a:r>
              <a:rPr lang="en-CA" dirty="0" err="1"/>
              <a:t>Cont</a:t>
            </a:r>
            <a:r>
              <a:rPr lang="en-CA" dirty="0"/>
              <a:t>…</a:t>
            </a:r>
          </a:p>
        </p:txBody>
      </p:sp>
      <p:sp>
        <p:nvSpPr>
          <p:cNvPr id="3" name="Text Placeholder 2">
            <a:extLst>
              <a:ext uri="{FF2B5EF4-FFF2-40B4-BE49-F238E27FC236}">
                <a16:creationId xmlns:a16="http://schemas.microsoft.com/office/drawing/2014/main" id="{DC3CCE06-F061-4726-A596-03BEDA6EDDD9}"/>
              </a:ext>
            </a:extLst>
          </p:cNvPr>
          <p:cNvSpPr>
            <a:spLocks noGrp="1"/>
          </p:cNvSpPr>
          <p:nvPr>
            <p:ph type="body" idx="1"/>
          </p:nvPr>
        </p:nvSpPr>
        <p:spPr/>
        <p:txBody>
          <a:bodyPr/>
          <a:lstStyle/>
          <a:p>
            <a:pPr algn="just"/>
            <a:r>
              <a:rPr lang="en-US" dirty="0">
                <a:solidFill>
                  <a:srgbClr val="000000"/>
                </a:solidFill>
                <a:latin typeface="Times New Roman" panose="02020603050405020304" pitchFamily="18" charset="0"/>
                <a:cs typeface="Times New Roman" panose="02020603050405020304" pitchFamily="18" charset="0"/>
              </a:rPr>
              <a:t>The</a:t>
            </a:r>
            <a:r>
              <a:rPr lang="en-US" b="0" i="0" dirty="0">
                <a:solidFill>
                  <a:srgbClr val="000000"/>
                </a:solidFill>
                <a:effectLst/>
                <a:latin typeface="Times New Roman" panose="02020603050405020304" pitchFamily="18" charset="0"/>
                <a:cs typeface="Times New Roman" panose="02020603050405020304" pitchFamily="18" charset="0"/>
              </a:rPr>
              <a:t> implementations are available in different programming languages (currently in C, C++, Objective C).</a:t>
            </a:r>
            <a:endParaRPr lang="en-CA" dirty="0">
              <a:latin typeface="Times New Roman" panose="02020603050405020304" pitchFamily="18" charset="0"/>
              <a:cs typeface="Times New Roman" panose="02020603050405020304" pitchFamily="18" charset="0"/>
            </a:endParaRPr>
          </a:p>
          <a:p>
            <a:pPr algn="just"/>
            <a:r>
              <a:rPr lang="en-US" b="0" i="0" dirty="0">
                <a:solidFill>
                  <a:srgbClr val="000000"/>
                </a:solidFill>
                <a:effectLst/>
                <a:latin typeface="Times New Roman" panose="02020603050405020304" pitchFamily="18" charset="0"/>
                <a:cs typeface="Times New Roman" panose="02020603050405020304" pitchFamily="18" charset="0"/>
              </a:rPr>
              <a:t>Furthermore, if you are using </a:t>
            </a:r>
            <a:r>
              <a:rPr lang="en-US" b="0" i="0" dirty="0" err="1">
                <a:solidFill>
                  <a:srgbClr val="000000"/>
                </a:solidFill>
                <a:effectLst/>
                <a:latin typeface="Times New Roman" panose="02020603050405020304" pitchFamily="18" charset="0"/>
                <a:cs typeface="Times New Roman" panose="02020603050405020304" pitchFamily="18" charset="0"/>
              </a:rPr>
              <a:t>IOLib</a:t>
            </a:r>
            <a:r>
              <a:rPr lang="en-US" b="0" i="0" dirty="0">
                <a:solidFill>
                  <a:srgbClr val="000000"/>
                </a:solidFill>
                <a:effectLst/>
                <a:latin typeface="Times New Roman" panose="02020603050405020304" pitchFamily="18" charset="0"/>
                <a:cs typeface="Times New Roman" panose="02020603050405020304" pitchFamily="18" charset="0"/>
              </a:rPr>
              <a:t> you don't have to care about the byte order in your binary files anymore.</a:t>
            </a:r>
          </a:p>
          <a:p>
            <a:pPr algn="just"/>
            <a:r>
              <a:rPr lang="en-US" b="0" i="0" dirty="0" err="1">
                <a:solidFill>
                  <a:srgbClr val="000000"/>
                </a:solidFill>
                <a:effectLst/>
                <a:latin typeface="Times New Roman" panose="02020603050405020304" pitchFamily="18" charset="0"/>
                <a:cs typeface="Times New Roman" panose="02020603050405020304" pitchFamily="18" charset="0"/>
              </a:rPr>
              <a:t>IOLib</a:t>
            </a:r>
            <a:r>
              <a:rPr lang="en-US" b="0" i="0" dirty="0">
                <a:solidFill>
                  <a:srgbClr val="000000"/>
                </a:solidFill>
                <a:effectLst/>
                <a:latin typeface="Times New Roman" panose="02020603050405020304" pitchFamily="18" charset="0"/>
                <a:cs typeface="Times New Roman" panose="02020603050405020304" pitchFamily="18" charset="0"/>
              </a:rPr>
              <a:t> supports Intel, Motorola (Raw) and VAX byte order and automatically adjusts to the host machine.</a:t>
            </a:r>
          </a:p>
        </p:txBody>
      </p:sp>
      <p:sp>
        <p:nvSpPr>
          <p:cNvPr id="4" name="Slide Number Placeholder 3">
            <a:extLst>
              <a:ext uri="{FF2B5EF4-FFF2-40B4-BE49-F238E27FC236}">
                <a16:creationId xmlns:a16="http://schemas.microsoft.com/office/drawing/2014/main" id="{DD73A5F6-862B-429D-A53D-4DEA39CB879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a:p>
        </p:txBody>
      </p:sp>
    </p:spTree>
    <p:extLst>
      <p:ext uri="{BB962C8B-B14F-4D97-AF65-F5344CB8AC3E}">
        <p14:creationId xmlns:p14="http://schemas.microsoft.com/office/powerpoint/2010/main" val="1757214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B23CE-F32B-46F5-89C5-AC72AA1F9779}"/>
              </a:ext>
            </a:extLst>
          </p:cNvPr>
          <p:cNvSpPr>
            <a:spLocks noGrp="1"/>
          </p:cNvSpPr>
          <p:nvPr>
            <p:ph type="title"/>
          </p:nvPr>
        </p:nvSpPr>
        <p:spPr/>
        <p:txBody>
          <a:bodyPr/>
          <a:lstStyle/>
          <a:p>
            <a:r>
              <a:rPr lang="en-CA" dirty="0" err="1"/>
              <a:t>Cont</a:t>
            </a:r>
            <a:r>
              <a:rPr lang="en-CA" dirty="0"/>
              <a:t>…</a:t>
            </a:r>
          </a:p>
        </p:txBody>
      </p:sp>
      <p:sp>
        <p:nvSpPr>
          <p:cNvPr id="3" name="Text Placeholder 2">
            <a:extLst>
              <a:ext uri="{FF2B5EF4-FFF2-40B4-BE49-F238E27FC236}">
                <a16:creationId xmlns:a16="http://schemas.microsoft.com/office/drawing/2014/main" id="{8793F38C-BA4C-4033-BBFF-CD0389BFFADC}"/>
              </a:ext>
            </a:extLst>
          </p:cNvPr>
          <p:cNvSpPr>
            <a:spLocks noGrp="1"/>
          </p:cNvSpPr>
          <p:nvPr>
            <p:ph type="body" idx="1"/>
          </p:nvPr>
        </p:nvSpPr>
        <p:spPr/>
        <p:txBody>
          <a:bodyPr/>
          <a:lstStyle/>
          <a:p>
            <a:pPr algn="just"/>
            <a:r>
              <a:rPr lang="en-US" b="0" i="0" dirty="0">
                <a:solidFill>
                  <a:srgbClr val="000000"/>
                </a:solidFill>
                <a:effectLst/>
                <a:latin typeface="Times New Roman" panose="02020603050405020304" pitchFamily="18" charset="0"/>
                <a:cs typeface="Times New Roman" panose="02020603050405020304" pitchFamily="18" charset="0"/>
              </a:rPr>
              <a:t>A new feature of </a:t>
            </a:r>
            <a:r>
              <a:rPr lang="en-US" b="0" i="0" dirty="0" err="1">
                <a:solidFill>
                  <a:srgbClr val="000000"/>
                </a:solidFill>
                <a:effectLst/>
                <a:latin typeface="Times New Roman" panose="02020603050405020304" pitchFamily="18" charset="0"/>
                <a:cs typeface="Times New Roman" panose="02020603050405020304" pitchFamily="18" charset="0"/>
              </a:rPr>
              <a:t>IOLib</a:t>
            </a:r>
            <a:r>
              <a:rPr lang="en-US" b="0" i="0" dirty="0">
                <a:solidFill>
                  <a:srgbClr val="000000"/>
                </a:solidFill>
                <a:effectLst/>
                <a:latin typeface="Times New Roman" panose="02020603050405020304" pitchFamily="18" charset="0"/>
                <a:cs typeface="Times New Roman" panose="02020603050405020304" pitchFamily="18" charset="0"/>
              </a:rPr>
              <a:t> 2.0 was the capability of filtering your data before writing it to a file.</a:t>
            </a:r>
          </a:p>
          <a:p>
            <a:pPr algn="just"/>
            <a:r>
              <a:rPr lang="en-US" b="0" i="0" dirty="0">
                <a:solidFill>
                  <a:srgbClr val="000000"/>
                </a:solidFill>
                <a:effectLst/>
                <a:latin typeface="Times New Roman" panose="02020603050405020304" pitchFamily="18" charset="0"/>
                <a:cs typeface="Times New Roman" panose="02020603050405020304" pitchFamily="18" charset="0"/>
              </a:rPr>
              <a:t> The filter support has been improved in the 4.x series. The API now supports compression/decompression filters and filters that have to process a file in one step.</a:t>
            </a:r>
            <a:endParaRPr lang="en-CA" dirty="0">
              <a:latin typeface="Times New Roman" panose="02020603050405020304" pitchFamily="18" charset="0"/>
              <a:cs typeface="Times New Roman" panose="02020603050405020304" pitchFamily="18" charset="0"/>
            </a:endParaRPr>
          </a:p>
          <a:p>
            <a:endParaRPr lang="en-CA" dirty="0"/>
          </a:p>
        </p:txBody>
      </p:sp>
      <p:sp>
        <p:nvSpPr>
          <p:cNvPr id="4" name="Slide Number Placeholder 3">
            <a:extLst>
              <a:ext uri="{FF2B5EF4-FFF2-40B4-BE49-F238E27FC236}">
                <a16:creationId xmlns:a16="http://schemas.microsoft.com/office/drawing/2014/main" id="{19F129E4-6C9D-4EC8-AE75-9795DDB8F06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spTree>
    <p:extLst>
      <p:ext uri="{BB962C8B-B14F-4D97-AF65-F5344CB8AC3E}">
        <p14:creationId xmlns:p14="http://schemas.microsoft.com/office/powerpoint/2010/main" val="12923849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20260-1BF7-41CA-86ED-42C4E11C0697}"/>
              </a:ext>
            </a:extLst>
          </p:cNvPr>
          <p:cNvSpPr>
            <a:spLocks noGrp="1"/>
          </p:cNvSpPr>
          <p:nvPr>
            <p:ph type="title"/>
          </p:nvPr>
        </p:nvSpPr>
        <p:spPr/>
        <p:txBody>
          <a:bodyPr/>
          <a:lstStyle/>
          <a:p>
            <a:r>
              <a:rPr lang="en-CA" dirty="0" err="1"/>
              <a:t>Popen</a:t>
            </a:r>
            <a:r>
              <a:rPr lang="en-CA" dirty="0"/>
              <a:t> function</a:t>
            </a:r>
          </a:p>
        </p:txBody>
      </p:sp>
      <p:sp>
        <p:nvSpPr>
          <p:cNvPr id="3" name="Text Placeholder 2">
            <a:extLst>
              <a:ext uri="{FF2B5EF4-FFF2-40B4-BE49-F238E27FC236}">
                <a16:creationId xmlns:a16="http://schemas.microsoft.com/office/drawing/2014/main" id="{D97DB19C-8A8E-43C3-BB8D-86DD97717B3D}"/>
              </a:ext>
            </a:extLst>
          </p:cNvPr>
          <p:cNvSpPr>
            <a:spLocks noGrp="1"/>
          </p:cNvSpPr>
          <p:nvPr>
            <p:ph type="body" idx="1"/>
          </p:nvPr>
        </p:nvSpPr>
        <p:spPr/>
        <p:txBody>
          <a:bodyPr/>
          <a:lstStyle/>
          <a:p>
            <a:r>
              <a:rPr lang="en-US" b="0" i="0" dirty="0">
                <a:solidFill>
                  <a:srgbClr val="000000"/>
                </a:solidFill>
                <a:effectLst/>
                <a:latin typeface="Times New Roman" panose="02020603050405020304" pitchFamily="18" charset="0"/>
              </a:rPr>
              <a:t>To launch and run another program from within your code, use the </a:t>
            </a:r>
            <a:r>
              <a:rPr lang="en-US" b="0" i="1" dirty="0">
                <a:solidFill>
                  <a:srgbClr val="000000"/>
                </a:solidFill>
                <a:effectLst/>
                <a:latin typeface="Times New Roman" panose="02020603050405020304" pitchFamily="18" charset="0"/>
              </a:rPr>
              <a:t>system()</a:t>
            </a:r>
            <a:r>
              <a:rPr lang="en-US" b="0" i="0" dirty="0">
                <a:solidFill>
                  <a:srgbClr val="000000"/>
                </a:solidFill>
                <a:effectLst/>
                <a:latin typeface="Times New Roman" panose="02020603050405020304" pitchFamily="18" charset="0"/>
              </a:rPr>
              <a:t> function. When your code must examine or save that program’s output, use the </a:t>
            </a:r>
            <a:r>
              <a:rPr lang="en-US" b="0" i="1" dirty="0" err="1">
                <a:solidFill>
                  <a:srgbClr val="000000"/>
                </a:solidFill>
                <a:effectLst/>
                <a:latin typeface="Times New Roman" panose="02020603050405020304" pitchFamily="18" charset="0"/>
              </a:rPr>
              <a:t>popen</a:t>
            </a:r>
            <a:r>
              <a:rPr lang="en-US" b="0" i="1" dirty="0">
                <a:solidFill>
                  <a:srgbClr val="000000"/>
                </a:solidFill>
                <a:effectLst/>
                <a:latin typeface="Times New Roman" panose="02020603050405020304" pitchFamily="18" charset="0"/>
              </a:rPr>
              <a:t>()</a:t>
            </a:r>
            <a:r>
              <a:rPr lang="en-US" b="0" i="0" dirty="0">
                <a:solidFill>
                  <a:srgbClr val="000000"/>
                </a:solidFill>
                <a:effectLst/>
                <a:latin typeface="Times New Roman" panose="02020603050405020304" pitchFamily="18" charset="0"/>
              </a:rPr>
              <a:t> function.</a:t>
            </a:r>
          </a:p>
          <a:p>
            <a:r>
              <a:rPr lang="en-US" dirty="0">
                <a:solidFill>
                  <a:srgbClr val="000000"/>
                </a:solidFill>
                <a:latin typeface="Times New Roman" panose="02020603050405020304" pitchFamily="18" charset="0"/>
              </a:rPr>
              <a:t>The </a:t>
            </a:r>
            <a:r>
              <a:rPr lang="en-US" dirty="0" err="1">
                <a:solidFill>
                  <a:srgbClr val="000000"/>
                </a:solidFill>
                <a:latin typeface="Times New Roman" panose="02020603050405020304" pitchFamily="18" charset="0"/>
              </a:rPr>
              <a:t>popen</a:t>
            </a:r>
            <a:r>
              <a:rPr lang="en-US" dirty="0">
                <a:solidFill>
                  <a:srgbClr val="000000"/>
                </a:solidFill>
                <a:latin typeface="Times New Roman" panose="02020603050405020304" pitchFamily="18" charset="0"/>
              </a:rPr>
              <a:t>() function uses a program name as its first argument. The second argument is a file mode. Such as r to read ,w for write or r+ for both.</a:t>
            </a:r>
            <a:endParaRPr lang="en-US" b="0" i="0" dirty="0">
              <a:solidFill>
                <a:srgbClr val="000000"/>
              </a:solidFill>
              <a:effectLst/>
              <a:latin typeface="Times New Roman" panose="02020603050405020304" pitchFamily="18" charset="0"/>
            </a:endParaRPr>
          </a:p>
          <a:p>
            <a:endParaRPr lang="en-US" b="0" i="0" dirty="0">
              <a:solidFill>
                <a:srgbClr val="000000"/>
              </a:solidFill>
              <a:effectLst/>
              <a:latin typeface="Times New Roman" panose="02020603050405020304" pitchFamily="18" charset="0"/>
            </a:endParaRPr>
          </a:p>
          <a:p>
            <a:endParaRPr lang="en-CA" dirty="0"/>
          </a:p>
        </p:txBody>
      </p:sp>
      <p:sp>
        <p:nvSpPr>
          <p:cNvPr id="4" name="Slide Number Placeholder 3">
            <a:extLst>
              <a:ext uri="{FF2B5EF4-FFF2-40B4-BE49-F238E27FC236}">
                <a16:creationId xmlns:a16="http://schemas.microsoft.com/office/drawing/2014/main" id="{C8DEC8D5-66E1-49C1-9460-77ECF11B21F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spTree>
    <p:extLst>
      <p:ext uri="{BB962C8B-B14F-4D97-AF65-F5344CB8AC3E}">
        <p14:creationId xmlns:p14="http://schemas.microsoft.com/office/powerpoint/2010/main" val="38226259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4548D-8446-4F0F-AB00-1D9BB22E1B0B}"/>
              </a:ext>
            </a:extLst>
          </p:cNvPr>
          <p:cNvSpPr>
            <a:spLocks noGrp="1"/>
          </p:cNvSpPr>
          <p:nvPr>
            <p:ph type="title"/>
          </p:nvPr>
        </p:nvSpPr>
        <p:spPr/>
        <p:txBody>
          <a:bodyPr/>
          <a:lstStyle/>
          <a:p>
            <a:r>
              <a:rPr lang="en-CA" dirty="0" err="1"/>
              <a:t>Strncmp</a:t>
            </a:r>
            <a:r>
              <a:rPr lang="en-CA" dirty="0"/>
              <a:t> function</a:t>
            </a:r>
          </a:p>
        </p:txBody>
      </p:sp>
      <p:sp>
        <p:nvSpPr>
          <p:cNvPr id="3" name="Text Placeholder 2">
            <a:extLst>
              <a:ext uri="{FF2B5EF4-FFF2-40B4-BE49-F238E27FC236}">
                <a16:creationId xmlns:a16="http://schemas.microsoft.com/office/drawing/2014/main" id="{2D468F79-BB22-4CA7-811C-C6EA58EC0C11}"/>
              </a:ext>
            </a:extLst>
          </p:cNvPr>
          <p:cNvSpPr>
            <a:spLocks noGrp="1"/>
          </p:cNvSpPr>
          <p:nvPr>
            <p:ph type="body" idx="1"/>
          </p:nvPr>
        </p:nvSpPr>
        <p:spPr/>
        <p:txBody>
          <a:bodyPr/>
          <a:lstStyle/>
          <a:p>
            <a:r>
              <a:rPr lang="en-CA" dirty="0">
                <a:latin typeface="Times New Roman" panose="02020603050405020304" pitchFamily="18" charset="0"/>
                <a:cs typeface="Times New Roman" panose="02020603050405020304" pitchFamily="18" charset="0"/>
              </a:rPr>
              <a:t>It is used for comparing two strings.</a:t>
            </a:r>
          </a:p>
          <a:p>
            <a:r>
              <a:rPr lang="en-US" b="0" i="0" dirty="0">
                <a:solidFill>
                  <a:srgbClr val="222426"/>
                </a:solidFill>
                <a:effectLst/>
                <a:latin typeface="Times New Roman" panose="02020603050405020304" pitchFamily="18" charset="0"/>
                <a:cs typeface="Times New Roman" panose="02020603050405020304" pitchFamily="18" charset="0"/>
              </a:rPr>
              <a:t>For example </a:t>
            </a:r>
            <a:r>
              <a:rPr lang="en-US" b="0" i="0" dirty="0" err="1">
                <a:solidFill>
                  <a:srgbClr val="222426"/>
                </a:solidFill>
                <a:effectLst/>
                <a:latin typeface="Times New Roman" panose="02020603050405020304" pitchFamily="18" charset="0"/>
                <a:cs typeface="Times New Roman" panose="02020603050405020304" pitchFamily="18" charset="0"/>
              </a:rPr>
              <a:t>strncmp</a:t>
            </a:r>
            <a:r>
              <a:rPr lang="en-US" b="0" i="0" dirty="0">
                <a:solidFill>
                  <a:srgbClr val="222426"/>
                </a:solidFill>
                <a:effectLst/>
                <a:latin typeface="Times New Roman" panose="02020603050405020304" pitchFamily="18" charset="0"/>
                <a:cs typeface="Times New Roman" panose="02020603050405020304" pitchFamily="18" charset="0"/>
              </a:rPr>
              <a:t>(str1, str2, 4) would compare only the first four characters of strings str1 and str2.</a:t>
            </a:r>
            <a:endParaRPr lang="en-CA" b="0" i="0" dirty="0">
              <a:solidFill>
                <a:srgbClr val="222426"/>
              </a:solidFill>
              <a:effectLst/>
              <a:latin typeface="Times New Roman" panose="02020603050405020304" pitchFamily="18" charset="0"/>
              <a:cs typeface="Times New Roman" panose="02020603050405020304" pitchFamily="18" charset="0"/>
            </a:endParaRPr>
          </a:p>
          <a:p>
            <a:r>
              <a:rPr lang="en-US" b="0" i="0" dirty="0">
                <a:solidFill>
                  <a:srgbClr val="222426"/>
                </a:solidFill>
                <a:effectLst/>
                <a:latin typeface="Times New Roman" panose="02020603050405020304" pitchFamily="18" charset="0"/>
                <a:cs typeface="Times New Roman" panose="02020603050405020304" pitchFamily="18" charset="0"/>
              </a:rPr>
              <a:t>str1 – First String</a:t>
            </a:r>
            <a:br>
              <a:rPr lang="en-US" dirty="0">
                <a:latin typeface="Times New Roman" panose="02020603050405020304" pitchFamily="18" charset="0"/>
                <a:cs typeface="Times New Roman" panose="02020603050405020304" pitchFamily="18" charset="0"/>
              </a:rPr>
            </a:br>
            <a:r>
              <a:rPr lang="en-US" b="0" i="0" dirty="0">
                <a:solidFill>
                  <a:srgbClr val="222426"/>
                </a:solidFill>
                <a:effectLst/>
                <a:latin typeface="Times New Roman" panose="02020603050405020304" pitchFamily="18" charset="0"/>
                <a:cs typeface="Times New Roman" panose="02020603050405020304" pitchFamily="18" charset="0"/>
              </a:rPr>
              <a:t>str2 – Second String</a:t>
            </a:r>
            <a:br>
              <a:rPr lang="en-US" dirty="0">
                <a:latin typeface="Times New Roman" panose="02020603050405020304" pitchFamily="18" charset="0"/>
                <a:cs typeface="Times New Roman" panose="02020603050405020304" pitchFamily="18" charset="0"/>
              </a:rPr>
            </a:br>
            <a:r>
              <a:rPr lang="en-US" b="0" i="0" dirty="0">
                <a:solidFill>
                  <a:srgbClr val="222426"/>
                </a:solidFill>
                <a:effectLst/>
                <a:latin typeface="Times New Roman" panose="02020603050405020304" pitchFamily="18" charset="0"/>
                <a:cs typeface="Times New Roman" panose="02020603050405020304" pitchFamily="18" charset="0"/>
              </a:rPr>
              <a:t>n – number of characters that needs to be compared</a:t>
            </a:r>
            <a:endParaRPr lang="en-CA"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F83C448-731A-44D9-AF08-4D148C3118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spTree>
    <p:extLst>
      <p:ext uri="{BB962C8B-B14F-4D97-AF65-F5344CB8AC3E}">
        <p14:creationId xmlns:p14="http://schemas.microsoft.com/office/powerpoint/2010/main" val="31306487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B3EB5-01F7-4434-96C2-D0F8CD885450}"/>
              </a:ext>
            </a:extLst>
          </p:cNvPr>
          <p:cNvSpPr>
            <a:spLocks noGrp="1"/>
          </p:cNvSpPr>
          <p:nvPr>
            <p:ph type="title"/>
          </p:nvPr>
        </p:nvSpPr>
        <p:spPr/>
        <p:txBody>
          <a:bodyPr/>
          <a:lstStyle/>
          <a:p>
            <a:r>
              <a:rPr lang="en-CA" dirty="0"/>
              <a:t>Cont..</a:t>
            </a:r>
          </a:p>
        </p:txBody>
      </p:sp>
      <p:sp>
        <p:nvSpPr>
          <p:cNvPr id="3" name="Text Placeholder 2">
            <a:extLst>
              <a:ext uri="{FF2B5EF4-FFF2-40B4-BE49-F238E27FC236}">
                <a16:creationId xmlns:a16="http://schemas.microsoft.com/office/drawing/2014/main" id="{D2DFE31C-5719-463E-BC7C-B7B3B1BAE0F2}"/>
              </a:ext>
            </a:extLst>
          </p:cNvPr>
          <p:cNvSpPr>
            <a:spLocks noGrp="1"/>
          </p:cNvSpPr>
          <p:nvPr>
            <p:ph type="body" idx="1"/>
          </p:nvPr>
        </p:nvSpPr>
        <p:spPr/>
        <p:txBody>
          <a:bodyPr/>
          <a:lstStyle/>
          <a:p>
            <a:pPr algn="l"/>
            <a:r>
              <a:rPr lang="en-US" b="0" i="0" dirty="0">
                <a:solidFill>
                  <a:srgbClr val="222426"/>
                </a:solidFill>
                <a:effectLst/>
                <a:latin typeface="Times New Roman" panose="02020603050405020304" pitchFamily="18" charset="0"/>
                <a:cs typeface="Times New Roman" panose="02020603050405020304" pitchFamily="18" charset="0"/>
              </a:rPr>
              <a:t>This function compares only the first n (specified number of) characters of strings and returns following value based on the comparison.</a:t>
            </a:r>
          </a:p>
          <a:p>
            <a:pPr algn="l">
              <a:buFont typeface="Arial" panose="020B0604020202020204" pitchFamily="34" charset="0"/>
              <a:buChar char="•"/>
            </a:pPr>
            <a:r>
              <a:rPr lang="en-US" b="0" i="0" dirty="0">
                <a:solidFill>
                  <a:srgbClr val="222426"/>
                </a:solidFill>
                <a:effectLst/>
                <a:latin typeface="Times New Roman" panose="02020603050405020304" pitchFamily="18" charset="0"/>
                <a:cs typeface="Times New Roman" panose="02020603050405020304" pitchFamily="18" charset="0"/>
              </a:rPr>
              <a:t>0, if both the strings str1 and str2 are equal</a:t>
            </a:r>
          </a:p>
          <a:p>
            <a:pPr algn="l">
              <a:buFont typeface="Arial" panose="020B0604020202020204" pitchFamily="34" charset="0"/>
              <a:buChar char="•"/>
            </a:pPr>
            <a:r>
              <a:rPr lang="en-US" b="0" i="0" dirty="0">
                <a:solidFill>
                  <a:srgbClr val="222426"/>
                </a:solidFill>
                <a:effectLst/>
                <a:latin typeface="Times New Roman" panose="02020603050405020304" pitchFamily="18" charset="0"/>
                <a:cs typeface="Times New Roman" panose="02020603050405020304" pitchFamily="18" charset="0"/>
              </a:rPr>
              <a:t>&gt;0, if the ASCII value of first unmatched character of str1 is greater than str2</a:t>
            </a:r>
          </a:p>
          <a:p>
            <a:pPr algn="l">
              <a:buFont typeface="Arial" panose="020B0604020202020204" pitchFamily="34" charset="0"/>
              <a:buChar char="•"/>
            </a:pPr>
            <a:r>
              <a:rPr lang="en-US" b="0" i="0" dirty="0">
                <a:solidFill>
                  <a:srgbClr val="222426"/>
                </a:solidFill>
                <a:effectLst/>
                <a:latin typeface="Times New Roman" panose="02020603050405020304" pitchFamily="18" charset="0"/>
                <a:cs typeface="Times New Roman" panose="02020603050405020304" pitchFamily="18" charset="0"/>
              </a:rPr>
              <a:t>&lt;0, if the ASCII value of first unmatched character of str1 is less than str2</a:t>
            </a:r>
          </a:p>
          <a:p>
            <a:endParaRPr lang="en-CA" dirty="0"/>
          </a:p>
        </p:txBody>
      </p:sp>
      <p:sp>
        <p:nvSpPr>
          <p:cNvPr id="4" name="Slide Number Placeholder 3">
            <a:extLst>
              <a:ext uri="{FF2B5EF4-FFF2-40B4-BE49-F238E27FC236}">
                <a16:creationId xmlns:a16="http://schemas.microsoft.com/office/drawing/2014/main" id="{95BD4479-D397-4ABE-AA1A-2BB8AA163DD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a:p>
        </p:txBody>
      </p:sp>
    </p:spTree>
    <p:extLst>
      <p:ext uri="{BB962C8B-B14F-4D97-AF65-F5344CB8AC3E}">
        <p14:creationId xmlns:p14="http://schemas.microsoft.com/office/powerpoint/2010/main" val="3846912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84" name="Google Shape;84;p14"/>
          <p:cNvSpPr/>
          <p:nvPr/>
        </p:nvSpPr>
        <p:spPr>
          <a:xfrm>
            <a:off x="5880381" y="2562025"/>
            <a:ext cx="1381800" cy="13656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txBox="1">
            <a:spLocks noGrp="1"/>
          </p:cNvSpPr>
          <p:nvPr>
            <p:ph type="ctrTitle" idx="4294967295"/>
          </p:nvPr>
        </p:nvSpPr>
        <p:spPr>
          <a:xfrm>
            <a:off x="1581989" y="56075"/>
            <a:ext cx="5642100" cy="1159800"/>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en" sz="3200" b="1" dirty="0">
                <a:solidFill>
                  <a:schemeClr val="bg2">
                    <a:lumMod val="50000"/>
                  </a:schemeClr>
                </a:solidFill>
              </a:rPr>
              <a:t>Beaglebone black</a:t>
            </a:r>
            <a:endParaRPr sz="3200" b="1" dirty="0">
              <a:solidFill>
                <a:schemeClr val="bg2">
                  <a:lumMod val="50000"/>
                </a:schemeClr>
              </a:solidFill>
            </a:endParaRPr>
          </a:p>
        </p:txBody>
      </p:sp>
      <p:sp>
        <p:nvSpPr>
          <p:cNvPr id="87" name="Google Shape;87;p14"/>
          <p:cNvSpPr txBox="1">
            <a:spLocks noGrp="1"/>
          </p:cNvSpPr>
          <p:nvPr>
            <p:ph type="body" idx="4294967295"/>
          </p:nvPr>
        </p:nvSpPr>
        <p:spPr>
          <a:xfrm>
            <a:off x="1551166" y="1504563"/>
            <a:ext cx="4109400" cy="2461500"/>
          </a:xfrm>
          <a:prstGeom prst="rect">
            <a:avLst/>
          </a:prstGeom>
        </p:spPr>
        <p:txBody>
          <a:bodyPr spcFirstLastPara="1" wrap="square" lIns="91425" tIns="91425" rIns="91425" bIns="91425" anchor="t" anchorCtr="0">
            <a:noAutofit/>
          </a:bodyPr>
          <a:lstStyle/>
          <a:p>
            <a:pPr marL="0" lvl="0" indent="0" algn="just" rtl="0">
              <a:spcBef>
                <a:spcPts val="600"/>
              </a:spcBef>
              <a:spcAft>
                <a:spcPts val="0"/>
              </a:spcAft>
              <a:buNone/>
            </a:pPr>
            <a:r>
              <a:rPr lang="en-US" sz="1800" dirty="0">
                <a:latin typeface="Times New Roman" panose="02020603050405020304" pitchFamily="18" charset="0"/>
                <a:cs typeface="Times New Roman" panose="02020603050405020304" pitchFamily="18" charset="0"/>
              </a:rPr>
              <a:t>It is a low cost, open hardware and expandable computer launched by a community of developers sponsored by Texas instruments</a:t>
            </a:r>
            <a:r>
              <a:rPr lang="en-US" sz="2000" dirty="0">
                <a:latin typeface="Times New Roman" panose="02020603050405020304" pitchFamily="18" charset="0"/>
                <a:cs typeface="Times New Roman" panose="02020603050405020304" pitchFamily="18" charset="0"/>
              </a:rPr>
              <a:t>.</a:t>
            </a:r>
          </a:p>
          <a:p>
            <a:pPr marL="0" lvl="0" indent="0" algn="just" rtl="0">
              <a:spcBef>
                <a:spcPts val="600"/>
              </a:spcBef>
              <a:spcAft>
                <a:spcPts val="0"/>
              </a:spcAft>
              <a:buNone/>
            </a:pPr>
            <a:r>
              <a:rPr lang="en-US" sz="1800" dirty="0">
                <a:latin typeface="Times New Roman" panose="02020603050405020304" pitchFamily="18" charset="0"/>
                <a:cs typeface="Times New Roman" panose="02020603050405020304" pitchFamily="18" charset="0"/>
              </a:rPr>
              <a:t>As the knowledge of users develops, the board provides more complicated interfaces including C/C++ functions to access digital and analog pins aboard the ARM Cortex A8 microprocessor.</a:t>
            </a:r>
            <a:endParaRPr sz="1800" dirty="0">
              <a:latin typeface="Times New Roman" panose="02020603050405020304" pitchFamily="18" charset="0"/>
              <a:cs typeface="Times New Roman" panose="02020603050405020304" pitchFamily="18" charset="0"/>
            </a:endParaRPr>
          </a:p>
        </p:txBody>
      </p:sp>
      <p:cxnSp>
        <p:nvCxnSpPr>
          <p:cNvPr id="89" name="Google Shape;89;p14"/>
          <p:cNvCxnSpPr/>
          <p:nvPr/>
        </p:nvCxnSpPr>
        <p:spPr>
          <a:xfrm>
            <a:off x="6694986" y="3933625"/>
            <a:ext cx="214500" cy="856800"/>
          </a:xfrm>
          <a:prstGeom prst="straightConnector1">
            <a:avLst/>
          </a:prstGeom>
          <a:noFill/>
          <a:ln w="9525" cap="flat" cmpd="sng">
            <a:solidFill>
              <a:srgbClr val="CFD8DC"/>
            </a:solidFill>
            <a:prstDash val="solid"/>
            <a:round/>
            <a:headEnd type="none" w="med" len="med"/>
            <a:tailEnd type="none" w="med" len="med"/>
          </a:ln>
        </p:spPr>
      </p:cxnSp>
      <p:cxnSp>
        <p:nvCxnSpPr>
          <p:cNvPr id="90" name="Google Shape;90;p14"/>
          <p:cNvCxnSpPr/>
          <p:nvPr/>
        </p:nvCxnSpPr>
        <p:spPr>
          <a:xfrm>
            <a:off x="7059842" y="3727574"/>
            <a:ext cx="394200" cy="525600"/>
          </a:xfrm>
          <a:prstGeom prst="straightConnector1">
            <a:avLst/>
          </a:prstGeom>
          <a:noFill/>
          <a:ln w="9525" cap="flat" cmpd="sng">
            <a:solidFill>
              <a:srgbClr val="CFD8DC"/>
            </a:solidFill>
            <a:prstDash val="solid"/>
            <a:round/>
            <a:headEnd type="none" w="med" len="med"/>
            <a:tailEnd type="none" w="med" len="med"/>
          </a:ln>
        </p:spPr>
      </p:cxnSp>
      <p:cxnSp>
        <p:nvCxnSpPr>
          <p:cNvPr id="91" name="Google Shape;91;p14"/>
          <p:cNvCxnSpPr/>
          <p:nvPr/>
        </p:nvCxnSpPr>
        <p:spPr>
          <a:xfrm>
            <a:off x="7224089" y="3501963"/>
            <a:ext cx="752400" cy="464100"/>
          </a:xfrm>
          <a:prstGeom prst="straightConnector1">
            <a:avLst/>
          </a:prstGeom>
          <a:noFill/>
          <a:ln w="9525" cap="flat" cmpd="sng">
            <a:solidFill>
              <a:srgbClr val="CFD8DC"/>
            </a:solidFill>
            <a:prstDash val="solid"/>
            <a:round/>
            <a:headEnd type="none" w="med" len="med"/>
            <a:tailEnd type="none" w="med" len="med"/>
          </a:ln>
        </p:spPr>
      </p:cxnSp>
      <p:sp>
        <p:nvSpPr>
          <p:cNvPr id="92" name="Google Shape;92;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pic>
        <p:nvPicPr>
          <p:cNvPr id="3" name="Picture 2">
            <a:extLst>
              <a:ext uri="{FF2B5EF4-FFF2-40B4-BE49-F238E27FC236}">
                <a16:creationId xmlns:a16="http://schemas.microsoft.com/office/drawing/2014/main" id="{4BC7A83A-4DB0-42E8-BAB7-EB9CEC02E643}"/>
              </a:ext>
            </a:extLst>
          </p:cNvPr>
          <p:cNvPicPr>
            <a:picLocks noChangeAspect="1"/>
          </p:cNvPicPr>
          <p:nvPr/>
        </p:nvPicPr>
        <p:blipFill>
          <a:blip r:embed="rId4"/>
          <a:stretch>
            <a:fillRect/>
          </a:stretch>
        </p:blipFill>
        <p:spPr>
          <a:xfrm>
            <a:off x="5623611" y="1873138"/>
            <a:ext cx="2571750" cy="257175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940D8-C512-4EF6-A391-51E38A734243}"/>
              </a:ext>
            </a:extLst>
          </p:cNvPr>
          <p:cNvSpPr>
            <a:spLocks noGrp="1"/>
          </p:cNvSpPr>
          <p:nvPr>
            <p:ph type="title"/>
          </p:nvPr>
        </p:nvSpPr>
        <p:spPr/>
        <p:txBody>
          <a:bodyPr/>
          <a:lstStyle/>
          <a:p>
            <a:r>
              <a:rPr lang="en-CA" dirty="0"/>
              <a:t>References</a:t>
            </a:r>
          </a:p>
        </p:txBody>
      </p:sp>
      <p:sp>
        <p:nvSpPr>
          <p:cNvPr id="3" name="Text Placeholder 2">
            <a:extLst>
              <a:ext uri="{FF2B5EF4-FFF2-40B4-BE49-F238E27FC236}">
                <a16:creationId xmlns:a16="http://schemas.microsoft.com/office/drawing/2014/main" id="{CBC6A12D-E333-42BC-9E13-163A05E9049E}"/>
              </a:ext>
            </a:extLst>
          </p:cNvPr>
          <p:cNvSpPr>
            <a:spLocks noGrp="1"/>
          </p:cNvSpPr>
          <p:nvPr>
            <p:ph type="body" idx="1"/>
          </p:nvPr>
        </p:nvSpPr>
        <p:spPr/>
        <p:txBody>
          <a:bodyPr/>
          <a:lstStyle/>
          <a:p>
            <a:r>
              <a:rPr lang="en-CA" dirty="0"/>
              <a:t>Beagle bone black: </a:t>
            </a:r>
            <a:r>
              <a:rPr lang="en-CA" dirty="0">
                <a:hlinkClick r:id="rId2"/>
              </a:rPr>
              <a:t>https://beagleboard.org/black</a:t>
            </a:r>
            <a:endParaRPr lang="en-CA" dirty="0"/>
          </a:p>
          <a:p>
            <a:r>
              <a:rPr lang="en-CA" dirty="0"/>
              <a:t>Soil moisture sensor: </a:t>
            </a:r>
            <a:r>
              <a:rPr lang="en-CA" dirty="0">
                <a:hlinkClick r:id="rId3"/>
              </a:rPr>
              <a:t>https://maker.pro/arduino/projects/arduino-soil-moisture-sensor</a:t>
            </a:r>
            <a:endParaRPr lang="en-CA" dirty="0"/>
          </a:p>
          <a:p>
            <a:r>
              <a:rPr lang="en-CA" dirty="0" err="1"/>
              <a:t>Iolib</a:t>
            </a:r>
            <a:r>
              <a:rPr lang="en-CA" dirty="0"/>
              <a:t> library: </a:t>
            </a:r>
            <a:r>
              <a:rPr lang="en-CA" dirty="0">
                <a:hlinkClick r:id="rId4"/>
              </a:rPr>
              <a:t>http://www.iolib.org/docs/iolib.html</a:t>
            </a:r>
            <a:endParaRPr lang="en-CA" dirty="0"/>
          </a:p>
          <a:p>
            <a:endParaRPr lang="en-CA" dirty="0"/>
          </a:p>
          <a:p>
            <a:endParaRPr lang="en-CA" dirty="0"/>
          </a:p>
          <a:p>
            <a:pPr marL="76200" indent="0">
              <a:buNone/>
            </a:pPr>
            <a:endParaRPr lang="en-CA" dirty="0"/>
          </a:p>
        </p:txBody>
      </p:sp>
      <p:sp>
        <p:nvSpPr>
          <p:cNvPr id="4" name="Slide Number Placeholder 3">
            <a:extLst>
              <a:ext uri="{FF2B5EF4-FFF2-40B4-BE49-F238E27FC236}">
                <a16:creationId xmlns:a16="http://schemas.microsoft.com/office/drawing/2014/main" id="{B773A20C-C52D-4226-8D4B-E9FFD7D400B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spTree>
    <p:extLst>
      <p:ext uri="{BB962C8B-B14F-4D97-AF65-F5344CB8AC3E}">
        <p14:creationId xmlns:p14="http://schemas.microsoft.com/office/powerpoint/2010/main" val="22664518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5D46B-4B66-4957-9374-DC86356F038E}"/>
              </a:ext>
            </a:extLst>
          </p:cNvPr>
          <p:cNvSpPr>
            <a:spLocks noGrp="1"/>
          </p:cNvSpPr>
          <p:nvPr>
            <p:ph type="title"/>
          </p:nvPr>
        </p:nvSpPr>
        <p:spPr/>
        <p:txBody>
          <a:bodyPr/>
          <a:lstStyle/>
          <a:p>
            <a:endParaRPr lang="en-CA"/>
          </a:p>
        </p:txBody>
      </p:sp>
      <p:sp>
        <p:nvSpPr>
          <p:cNvPr id="3" name="Text Placeholder 2">
            <a:extLst>
              <a:ext uri="{FF2B5EF4-FFF2-40B4-BE49-F238E27FC236}">
                <a16:creationId xmlns:a16="http://schemas.microsoft.com/office/drawing/2014/main" id="{26EE0EB0-6C9E-4767-97C6-71E631609007}"/>
              </a:ext>
            </a:extLst>
          </p:cNvPr>
          <p:cNvSpPr>
            <a:spLocks noGrp="1"/>
          </p:cNvSpPr>
          <p:nvPr>
            <p:ph type="body" idx="1"/>
          </p:nvPr>
        </p:nvSpPr>
        <p:spPr/>
        <p:txBody>
          <a:bodyPr/>
          <a:lstStyle/>
          <a:p>
            <a:r>
              <a:rPr lang="en-CA" dirty="0"/>
              <a:t>Adding the libraries: </a:t>
            </a:r>
            <a:r>
              <a:rPr lang="en-CA" dirty="0">
                <a:hlinkClick r:id="rId2"/>
              </a:rPr>
              <a:t>https://www.element14.com/community/community/designcenter/single-board-computers/next-genbeaglebone/blog/2013/10/10/bbb--beaglebone-black-io-library-for-c</a:t>
            </a:r>
            <a:endParaRPr lang="en-CA" dirty="0"/>
          </a:p>
          <a:p>
            <a:endParaRPr lang="en-CA" dirty="0"/>
          </a:p>
          <a:p>
            <a:endParaRPr lang="en-CA" dirty="0"/>
          </a:p>
          <a:p>
            <a:endParaRPr lang="en-CA" dirty="0"/>
          </a:p>
        </p:txBody>
      </p:sp>
      <p:sp>
        <p:nvSpPr>
          <p:cNvPr id="4" name="Slide Number Placeholder 3">
            <a:extLst>
              <a:ext uri="{FF2B5EF4-FFF2-40B4-BE49-F238E27FC236}">
                <a16:creationId xmlns:a16="http://schemas.microsoft.com/office/drawing/2014/main" id="{076E8024-F968-4C44-B9C1-8CDE57FEAC4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31</a:t>
            </a:fld>
            <a:endParaRPr lang="en"/>
          </a:p>
        </p:txBody>
      </p:sp>
    </p:spTree>
    <p:extLst>
      <p:ext uri="{BB962C8B-B14F-4D97-AF65-F5344CB8AC3E}">
        <p14:creationId xmlns:p14="http://schemas.microsoft.com/office/powerpoint/2010/main" val="18960897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3BD2-32D6-465D-9B5A-AC2F52A3A544}"/>
              </a:ext>
            </a:extLst>
          </p:cNvPr>
          <p:cNvSpPr>
            <a:spLocks noGrp="1"/>
          </p:cNvSpPr>
          <p:nvPr>
            <p:ph type="title"/>
          </p:nvPr>
        </p:nvSpPr>
        <p:spPr/>
        <p:txBody>
          <a:bodyPr/>
          <a:lstStyle/>
          <a:p>
            <a:endParaRPr lang="en-CA"/>
          </a:p>
        </p:txBody>
      </p:sp>
      <p:sp>
        <p:nvSpPr>
          <p:cNvPr id="3" name="Text Placeholder 2">
            <a:extLst>
              <a:ext uri="{FF2B5EF4-FFF2-40B4-BE49-F238E27FC236}">
                <a16:creationId xmlns:a16="http://schemas.microsoft.com/office/drawing/2014/main" id="{8927DE83-62A0-4772-AB4A-70417B3D2B87}"/>
              </a:ext>
            </a:extLst>
          </p:cNvPr>
          <p:cNvSpPr>
            <a:spLocks noGrp="1"/>
          </p:cNvSpPr>
          <p:nvPr>
            <p:ph type="body" idx="1"/>
          </p:nvPr>
        </p:nvSpPr>
        <p:spPr/>
        <p:txBody>
          <a:bodyPr/>
          <a:lstStyle/>
          <a:p>
            <a:r>
              <a:rPr lang="en-CA" dirty="0"/>
              <a:t>Libraries: </a:t>
            </a:r>
            <a:r>
              <a:rPr lang="en-CA" dirty="0">
                <a:hlinkClick r:id="rId2"/>
              </a:rPr>
              <a:t>https://www.geeksforgeeks.org/whats-difference-between-and/</a:t>
            </a:r>
            <a:endParaRPr lang="en-CA" dirty="0"/>
          </a:p>
          <a:p>
            <a:r>
              <a:rPr lang="en-CA" dirty="0"/>
              <a:t>String: </a:t>
            </a:r>
            <a:r>
              <a:rPr lang="en-CA" dirty="0">
                <a:hlinkClick r:id="rId3"/>
              </a:rPr>
              <a:t>https://beginnersbook.com/2017/11/c-strncmp-function/</a:t>
            </a:r>
            <a:endParaRPr lang="en-CA" dirty="0"/>
          </a:p>
          <a:p>
            <a:endParaRPr lang="en-CA" dirty="0"/>
          </a:p>
          <a:p>
            <a:endParaRPr lang="en-CA" dirty="0"/>
          </a:p>
          <a:p>
            <a:endParaRPr lang="en-CA" dirty="0"/>
          </a:p>
        </p:txBody>
      </p:sp>
      <p:sp>
        <p:nvSpPr>
          <p:cNvPr id="4" name="Slide Number Placeholder 3">
            <a:extLst>
              <a:ext uri="{FF2B5EF4-FFF2-40B4-BE49-F238E27FC236}">
                <a16:creationId xmlns:a16="http://schemas.microsoft.com/office/drawing/2014/main" id="{2157F407-4C09-4898-9046-0E4C1BB9A54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a:p>
        </p:txBody>
      </p:sp>
    </p:spTree>
    <p:extLst>
      <p:ext uri="{BB962C8B-B14F-4D97-AF65-F5344CB8AC3E}">
        <p14:creationId xmlns:p14="http://schemas.microsoft.com/office/powerpoint/2010/main" val="6413124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AA88-F8C3-4118-BD16-64F30D29AF01}"/>
              </a:ext>
            </a:extLst>
          </p:cNvPr>
          <p:cNvSpPr>
            <a:spLocks noGrp="1"/>
          </p:cNvSpPr>
          <p:nvPr>
            <p:ph type="ctrTitle"/>
          </p:nvPr>
        </p:nvSpPr>
        <p:spPr/>
        <p:txBody>
          <a:bodyPr/>
          <a:lstStyle/>
          <a:p>
            <a:pPr algn="ctr"/>
            <a:r>
              <a:rPr lang="en-CA" dirty="0"/>
              <a:t>Thank you!!!!</a:t>
            </a:r>
          </a:p>
        </p:txBody>
      </p:sp>
    </p:spTree>
    <p:extLst>
      <p:ext uri="{BB962C8B-B14F-4D97-AF65-F5344CB8AC3E}">
        <p14:creationId xmlns:p14="http://schemas.microsoft.com/office/powerpoint/2010/main" val="14151367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3" name="Picture 2">
            <a:extLst>
              <a:ext uri="{FF2B5EF4-FFF2-40B4-BE49-F238E27FC236}">
                <a16:creationId xmlns:a16="http://schemas.microsoft.com/office/drawing/2014/main" id="{33DF850B-BF9A-40A2-8CA0-18A2E5744764}"/>
              </a:ext>
            </a:extLst>
          </p:cNvPr>
          <p:cNvPicPr>
            <a:picLocks noChangeAspect="1"/>
          </p:cNvPicPr>
          <p:nvPr/>
        </p:nvPicPr>
        <p:blipFill>
          <a:blip r:embed="rId3"/>
          <a:stretch>
            <a:fillRect/>
          </a:stretch>
        </p:blipFill>
        <p:spPr>
          <a:xfrm>
            <a:off x="956930" y="351938"/>
            <a:ext cx="7447454" cy="443962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9"/>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p>
            <a:pPr marL="342900" indent="-342900"/>
            <a:r>
              <a:rPr lang="en-CA" dirty="0"/>
              <a:t>Processor AM3358; 1GHz – USB powered or DC powered</a:t>
            </a:r>
          </a:p>
          <a:p>
            <a:pPr marL="342900" indent="-342900"/>
            <a:r>
              <a:rPr lang="en-CA" dirty="0"/>
              <a:t>Memory :512 MB DDR3 SDRAM; 2GB eMMC Flash</a:t>
            </a:r>
          </a:p>
          <a:p>
            <a:pPr marL="342900" indent="-342900"/>
            <a:r>
              <a:rPr lang="en-CA" dirty="0"/>
              <a:t>Power options :USB connection, 5 VDC external jack </a:t>
            </a:r>
          </a:p>
          <a:p>
            <a:pPr marL="342900" indent="-342900"/>
            <a:r>
              <a:rPr lang="en-CA" dirty="0"/>
              <a:t>Board features :HDMI with audio; USB, 10/100 Ethernet; serial debug via external header</a:t>
            </a:r>
            <a:endParaRPr dirty="0"/>
          </a:p>
        </p:txBody>
      </p:sp>
      <p:sp>
        <p:nvSpPr>
          <p:cNvPr id="133" name="Google Shape;133;p19"/>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Specifications</a:t>
            </a:r>
            <a:endParaRPr dirty="0"/>
          </a:p>
        </p:txBody>
      </p:sp>
      <p:sp>
        <p:nvSpPr>
          <p:cNvPr id="134" name="Google Shape;134;p19"/>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p>
            <a:pPr marL="342900" indent="-342900"/>
            <a:r>
              <a:rPr lang="en-CA" dirty="0"/>
              <a:t>Processor Subsystems :176K ROM; 64K RAM;</a:t>
            </a:r>
            <a:endParaRPr dirty="0"/>
          </a:p>
        </p:txBody>
      </p:sp>
      <p:sp>
        <p:nvSpPr>
          <p:cNvPr id="135" name="Google Shape;135;p1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dirty="0"/>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
        <p:nvSpPr>
          <p:cNvPr id="3" name="Text Placeholder 2">
            <a:extLst>
              <a:ext uri="{FF2B5EF4-FFF2-40B4-BE49-F238E27FC236}">
                <a16:creationId xmlns:a16="http://schemas.microsoft.com/office/drawing/2014/main" id="{03147A23-76A7-4B32-8272-405C9EC2F7A0}"/>
              </a:ext>
            </a:extLst>
          </p:cNvPr>
          <p:cNvSpPr>
            <a:spLocks noGrp="1"/>
          </p:cNvSpPr>
          <p:nvPr>
            <p:ph type="body" idx="2"/>
          </p:nvPr>
        </p:nvSpPr>
        <p:spPr/>
        <p:txBody>
          <a:bodyPr/>
          <a:lstStyle/>
          <a:p>
            <a:endParaRPr lang="en-CA"/>
          </a:p>
        </p:txBody>
      </p:sp>
      <p:sp>
        <p:nvSpPr>
          <p:cNvPr id="5" name="Text Placeholder 4">
            <a:extLst>
              <a:ext uri="{FF2B5EF4-FFF2-40B4-BE49-F238E27FC236}">
                <a16:creationId xmlns:a16="http://schemas.microsoft.com/office/drawing/2014/main" id="{1E252779-81E4-466E-B51C-9179F6AE3D71}"/>
              </a:ext>
            </a:extLst>
          </p:cNvPr>
          <p:cNvSpPr>
            <a:spLocks noGrp="1"/>
          </p:cNvSpPr>
          <p:nvPr>
            <p:ph type="body" idx="3"/>
          </p:nvPr>
        </p:nvSpPr>
        <p:spPr/>
        <p:txBody>
          <a:bodyPr/>
          <a:lstStyle/>
          <a:p>
            <a:endParaRPr lang="en-CA"/>
          </a:p>
        </p:txBody>
      </p:sp>
      <p:sp>
        <p:nvSpPr>
          <p:cNvPr id="7" name="Text Placeholder 6">
            <a:extLst>
              <a:ext uri="{FF2B5EF4-FFF2-40B4-BE49-F238E27FC236}">
                <a16:creationId xmlns:a16="http://schemas.microsoft.com/office/drawing/2014/main" id="{375B54A1-82BD-487D-8D17-9F69ACFDF348}"/>
              </a:ext>
            </a:extLst>
          </p:cNvPr>
          <p:cNvSpPr>
            <a:spLocks noGrp="1"/>
          </p:cNvSpPr>
          <p:nvPr>
            <p:ph type="body" idx="1"/>
          </p:nvPr>
        </p:nvSpPr>
        <p:spPr/>
        <p:txBody>
          <a:bodyPr/>
          <a:lstStyle/>
          <a:p>
            <a:endParaRPr lang="en-CA"/>
          </a:p>
        </p:txBody>
      </p:sp>
      <p:pic>
        <p:nvPicPr>
          <p:cNvPr id="9" name="Picture 8">
            <a:extLst>
              <a:ext uri="{FF2B5EF4-FFF2-40B4-BE49-F238E27FC236}">
                <a16:creationId xmlns:a16="http://schemas.microsoft.com/office/drawing/2014/main" id="{0FCF6CBF-FDD0-4BC0-BF94-9567EAF3E009}"/>
              </a:ext>
            </a:extLst>
          </p:cNvPr>
          <p:cNvPicPr>
            <a:picLocks noChangeAspect="1"/>
          </p:cNvPicPr>
          <p:nvPr/>
        </p:nvPicPr>
        <p:blipFill>
          <a:blip r:embed="rId3"/>
          <a:stretch>
            <a:fillRect/>
          </a:stretch>
        </p:blipFill>
        <p:spPr>
          <a:xfrm>
            <a:off x="567070" y="63796"/>
            <a:ext cx="8229599" cy="507965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p:nvPr/>
        </p:nvSpPr>
        <p:spPr>
          <a:xfrm>
            <a:off x="4738600" y="1668322"/>
            <a:ext cx="2877300" cy="28569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CA" dirty="0"/>
              <a:t>Soil moisture sensor(FC-28)</a:t>
            </a:r>
            <a:endParaRPr dirty="0"/>
          </a:p>
        </p:txBody>
      </p:sp>
      <p:sp>
        <p:nvSpPr>
          <p:cNvPr id="151" name="Google Shape;151;p21"/>
          <p:cNvSpPr txBox="1">
            <a:spLocks noGrp="1"/>
          </p:cNvSpPr>
          <p:nvPr>
            <p:ph type="body" idx="1"/>
          </p:nvPr>
        </p:nvSpPr>
        <p:spPr>
          <a:xfrm>
            <a:off x="786150" y="1504950"/>
            <a:ext cx="3651000" cy="2206800"/>
          </a:xfrm>
          <a:prstGeom prst="rect">
            <a:avLst/>
          </a:prstGeom>
        </p:spPr>
        <p:txBody>
          <a:bodyPr spcFirstLastPara="1" wrap="square" lIns="91425" tIns="91425" rIns="91425" bIns="91425" anchor="t" anchorCtr="0">
            <a:noAutofit/>
          </a:bodyPr>
          <a:lstStyle/>
          <a:p>
            <a:pPr marL="0" lvl="0" indent="0" algn="just" rtl="0">
              <a:spcBef>
                <a:spcPts val="600"/>
              </a:spcBef>
              <a:spcAft>
                <a:spcPts val="0"/>
              </a:spcAft>
              <a:buNone/>
            </a:pPr>
            <a:r>
              <a:rPr lang="en-US" sz="1800" dirty="0">
                <a:latin typeface="Times New Roman" panose="02020603050405020304" pitchFamily="18" charset="0"/>
                <a:cs typeface="Times New Roman" panose="02020603050405020304" pitchFamily="18" charset="0"/>
              </a:rPr>
              <a:t>The soil moisture sensor consists of two probes that are used to measure the volumetric content of water. The two probes allow the current to pass through the soil, which gives the resistance value to measure the moisture value.</a:t>
            </a:r>
            <a:endParaRPr sz="1800" dirty="0">
              <a:latin typeface="Times New Roman" panose="02020603050405020304" pitchFamily="18" charset="0"/>
              <a:cs typeface="Times New Roman" panose="02020603050405020304" pitchFamily="18" charset="0"/>
            </a:endParaRPr>
          </a:p>
        </p:txBody>
      </p:sp>
      <p:cxnSp>
        <p:nvCxnSpPr>
          <p:cNvPr id="153" name="Google Shape;153;p21"/>
          <p:cNvCxnSpPr/>
          <p:nvPr/>
        </p:nvCxnSpPr>
        <p:spPr>
          <a:xfrm rot="10800000" flipH="1">
            <a:off x="6793191" y="367851"/>
            <a:ext cx="638700" cy="1419600"/>
          </a:xfrm>
          <a:prstGeom prst="straightConnector1">
            <a:avLst/>
          </a:prstGeom>
          <a:noFill/>
          <a:ln w="9525" cap="flat" cmpd="sng">
            <a:solidFill>
              <a:srgbClr val="CFD8DC"/>
            </a:solidFill>
            <a:prstDash val="solid"/>
            <a:round/>
            <a:headEnd type="none" w="med" len="med"/>
            <a:tailEnd type="none" w="med" len="med"/>
          </a:ln>
        </p:spPr>
      </p:cxnSp>
      <p:cxnSp>
        <p:nvCxnSpPr>
          <p:cNvPr id="154" name="Google Shape;154;p21"/>
          <p:cNvCxnSpPr/>
          <p:nvPr/>
        </p:nvCxnSpPr>
        <p:spPr>
          <a:xfrm rot="10800000" flipH="1">
            <a:off x="7194765" y="1515796"/>
            <a:ext cx="1377600" cy="570900"/>
          </a:xfrm>
          <a:prstGeom prst="straightConnector1">
            <a:avLst/>
          </a:prstGeom>
          <a:noFill/>
          <a:ln w="9525" cap="flat" cmpd="sng">
            <a:solidFill>
              <a:srgbClr val="CFD8DC"/>
            </a:solidFill>
            <a:prstDash val="solid"/>
            <a:round/>
            <a:headEnd type="none" w="med" len="med"/>
            <a:tailEnd type="none" w="med" len="med"/>
          </a:ln>
        </p:spPr>
      </p:cxnSp>
      <p:cxnSp>
        <p:nvCxnSpPr>
          <p:cNvPr id="155" name="Google Shape;155;p21"/>
          <p:cNvCxnSpPr/>
          <p:nvPr/>
        </p:nvCxnSpPr>
        <p:spPr>
          <a:xfrm rot="10800000" flipH="1">
            <a:off x="7068779" y="1169826"/>
            <a:ext cx="716400" cy="806100"/>
          </a:xfrm>
          <a:prstGeom prst="straightConnector1">
            <a:avLst/>
          </a:prstGeom>
          <a:noFill/>
          <a:ln w="9525" cap="flat" cmpd="sng">
            <a:solidFill>
              <a:srgbClr val="CFD8DC"/>
            </a:solidFill>
            <a:prstDash val="solid"/>
            <a:round/>
            <a:headEnd type="none" w="med" len="med"/>
            <a:tailEnd type="none" w="med" len="med"/>
          </a:ln>
        </p:spPr>
      </p:cxnSp>
      <p:sp>
        <p:nvSpPr>
          <p:cNvPr id="156" name="Google Shape;156;p2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pic>
        <p:nvPicPr>
          <p:cNvPr id="3" name="Picture 2">
            <a:extLst>
              <a:ext uri="{FF2B5EF4-FFF2-40B4-BE49-F238E27FC236}">
                <a16:creationId xmlns:a16="http://schemas.microsoft.com/office/drawing/2014/main" id="{04B255A0-2F32-4BA1-98F9-A0FC8932DA11}"/>
              </a:ext>
            </a:extLst>
          </p:cNvPr>
          <p:cNvPicPr>
            <a:picLocks noChangeAspect="1"/>
          </p:cNvPicPr>
          <p:nvPr/>
        </p:nvPicPr>
        <p:blipFill>
          <a:blip r:embed="rId3"/>
          <a:stretch>
            <a:fillRect/>
          </a:stretch>
        </p:blipFill>
        <p:spPr>
          <a:xfrm>
            <a:off x="4823950" y="1743472"/>
            <a:ext cx="2706600" cy="2706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9A102-87D9-422B-BD50-27B521CFACA3}"/>
              </a:ext>
            </a:extLst>
          </p:cNvPr>
          <p:cNvSpPr>
            <a:spLocks noGrp="1"/>
          </p:cNvSpPr>
          <p:nvPr>
            <p:ph type="title"/>
          </p:nvPr>
        </p:nvSpPr>
        <p:spPr/>
        <p:txBody>
          <a:bodyPr/>
          <a:lstStyle/>
          <a:p>
            <a:r>
              <a:rPr lang="en-CA" dirty="0" err="1"/>
              <a:t>Cont</a:t>
            </a:r>
            <a:r>
              <a:rPr lang="en-CA" dirty="0"/>
              <a:t>….</a:t>
            </a:r>
          </a:p>
        </p:txBody>
      </p:sp>
      <p:sp>
        <p:nvSpPr>
          <p:cNvPr id="3" name="Text Placeholder 2">
            <a:extLst>
              <a:ext uri="{FF2B5EF4-FFF2-40B4-BE49-F238E27FC236}">
                <a16:creationId xmlns:a16="http://schemas.microsoft.com/office/drawing/2014/main" id="{F71DD7D6-FD52-422A-A7E6-D19D43C9B6AC}"/>
              </a:ext>
            </a:extLst>
          </p:cNvPr>
          <p:cNvSpPr>
            <a:spLocks noGrp="1"/>
          </p:cNvSpPr>
          <p:nvPr>
            <p:ph type="body" idx="1"/>
          </p:nvPr>
        </p:nvSpPr>
        <p:spPr/>
        <p:txBody>
          <a:bodyPr/>
          <a:lstStyle/>
          <a:p>
            <a:pPr algn="just"/>
            <a:r>
              <a:rPr lang="en-US" b="0" i="0" dirty="0">
                <a:solidFill>
                  <a:srgbClr val="1A1A1A"/>
                </a:solidFill>
                <a:effectLst/>
                <a:latin typeface="Times New Roman" panose="02020603050405020304" pitchFamily="18" charset="0"/>
                <a:cs typeface="Times New Roman" panose="02020603050405020304" pitchFamily="18" charset="0"/>
              </a:rPr>
              <a:t>When there is water, the soil will conduct more electricity, which means that there will be less resistance. Dry soil </a:t>
            </a:r>
            <a:r>
              <a:rPr lang="en-US" dirty="0">
                <a:solidFill>
                  <a:schemeClr val="tx1"/>
                </a:solidFill>
                <a:latin typeface="Times New Roman" panose="02020603050405020304" pitchFamily="18" charset="0"/>
                <a:cs typeface="Times New Roman" panose="02020603050405020304" pitchFamily="18" charset="0"/>
              </a:rPr>
              <a:t>conducts electricity</a:t>
            </a:r>
            <a:r>
              <a:rPr lang="en-US" b="0" i="0" dirty="0">
                <a:solidFill>
                  <a:srgbClr val="1A1A1A"/>
                </a:solidFill>
                <a:effectLst/>
                <a:latin typeface="Times New Roman" panose="02020603050405020304" pitchFamily="18" charset="0"/>
                <a:cs typeface="Times New Roman" panose="02020603050405020304" pitchFamily="18" charset="0"/>
              </a:rPr>
              <a:t> poorly, so when there is less water, then the soil will conduct less electricity, which means that there will be more resistance. </a:t>
            </a:r>
          </a:p>
          <a:p>
            <a:pPr algn="just"/>
            <a:r>
              <a:rPr lang="en-US" b="0" i="0" dirty="0">
                <a:solidFill>
                  <a:srgbClr val="1A1A1A"/>
                </a:solidFill>
                <a:effectLst/>
                <a:latin typeface="Times New Roman" panose="02020603050405020304" pitchFamily="18" charset="0"/>
                <a:cs typeface="Times New Roman" panose="02020603050405020304" pitchFamily="18" charset="0"/>
              </a:rPr>
              <a:t>This sensor can be connected in analog and digital modes</a:t>
            </a:r>
            <a:endParaRPr lang="en-US" dirty="0">
              <a:solidFill>
                <a:srgbClr val="1A1A1A"/>
              </a:solidFill>
              <a:latin typeface="Times New Roman" panose="02020603050405020304" pitchFamily="18" charset="0"/>
              <a:cs typeface="Times New Roman" panose="02020603050405020304" pitchFamily="18" charset="0"/>
            </a:endParaRPr>
          </a:p>
          <a:p>
            <a:br>
              <a:rPr lang="en-US" sz="1400" dirty="0"/>
            </a:br>
            <a:endParaRPr lang="en-CA" sz="18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E7F9A4F-4B35-4030-B685-11E279820E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248616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1803B-DD16-4F3D-A11B-407FB3071B7A}"/>
              </a:ext>
            </a:extLst>
          </p:cNvPr>
          <p:cNvSpPr>
            <a:spLocks noGrp="1"/>
          </p:cNvSpPr>
          <p:nvPr>
            <p:ph type="title"/>
          </p:nvPr>
        </p:nvSpPr>
        <p:spPr/>
        <p:txBody>
          <a:bodyPr/>
          <a:lstStyle/>
          <a:p>
            <a:r>
              <a:rPr lang="en-CA" dirty="0" err="1"/>
              <a:t>Cont</a:t>
            </a:r>
            <a:r>
              <a:rPr lang="en-CA" dirty="0"/>
              <a:t>…</a:t>
            </a:r>
          </a:p>
        </p:txBody>
      </p:sp>
      <p:sp>
        <p:nvSpPr>
          <p:cNvPr id="3" name="Text Placeholder 2">
            <a:extLst>
              <a:ext uri="{FF2B5EF4-FFF2-40B4-BE49-F238E27FC236}">
                <a16:creationId xmlns:a16="http://schemas.microsoft.com/office/drawing/2014/main" id="{08116670-2D27-4EC9-A5EC-95D5D2206A52}"/>
              </a:ext>
            </a:extLst>
          </p:cNvPr>
          <p:cNvSpPr>
            <a:spLocks noGrp="1"/>
          </p:cNvSpPr>
          <p:nvPr>
            <p:ph type="body" idx="1"/>
          </p:nvPr>
        </p:nvSpPr>
        <p:spPr/>
        <p:txBody>
          <a:bodyPr/>
          <a:lstStyle/>
          <a:p>
            <a:pPr algn="l">
              <a:buFont typeface="Arial" panose="020B0604020202020204" pitchFamily="34" charset="0"/>
              <a:buChar char="•"/>
            </a:pPr>
            <a:r>
              <a:rPr lang="en-US" sz="2400" b="0" i="0" dirty="0">
                <a:solidFill>
                  <a:srgbClr val="1A1A1A"/>
                </a:solidFill>
                <a:effectLst/>
                <a:latin typeface="Times New Roman" panose="02020603050405020304" pitchFamily="18" charset="0"/>
                <a:cs typeface="Times New Roman" panose="02020603050405020304" pitchFamily="18" charset="0"/>
              </a:rPr>
              <a:t>The specifications of the FC-28 soil moisture sensor are as follows: Input Voltage: 3.3–5V</a:t>
            </a:r>
          </a:p>
          <a:p>
            <a:pPr algn="l">
              <a:buFont typeface="Arial" panose="020B0604020202020204" pitchFamily="34" charset="0"/>
              <a:buChar char="•"/>
            </a:pPr>
            <a:r>
              <a:rPr lang="en-US" sz="2400" b="0" i="0" dirty="0">
                <a:solidFill>
                  <a:srgbClr val="1A1A1A"/>
                </a:solidFill>
                <a:effectLst/>
                <a:latin typeface="Times New Roman" panose="02020603050405020304" pitchFamily="18" charset="0"/>
                <a:cs typeface="Times New Roman" panose="02020603050405020304" pitchFamily="18" charset="0"/>
              </a:rPr>
              <a:t>Output Voltage: 0–4.2V</a:t>
            </a:r>
          </a:p>
          <a:p>
            <a:pPr algn="l">
              <a:buFont typeface="Arial" panose="020B0604020202020204" pitchFamily="34" charset="0"/>
              <a:buChar char="•"/>
            </a:pPr>
            <a:r>
              <a:rPr lang="en-US" sz="2400" b="0" i="0" dirty="0">
                <a:solidFill>
                  <a:srgbClr val="1A1A1A"/>
                </a:solidFill>
                <a:effectLst/>
                <a:latin typeface="Times New Roman" panose="02020603050405020304" pitchFamily="18" charset="0"/>
                <a:cs typeface="Times New Roman" panose="02020603050405020304" pitchFamily="18" charset="0"/>
              </a:rPr>
              <a:t>Input Current: 35mA</a:t>
            </a:r>
          </a:p>
          <a:p>
            <a:pPr algn="l">
              <a:buFont typeface="Arial" panose="020B0604020202020204" pitchFamily="34" charset="0"/>
              <a:buChar char="•"/>
            </a:pPr>
            <a:r>
              <a:rPr lang="en-US" sz="2400" b="0" i="0" dirty="0">
                <a:solidFill>
                  <a:srgbClr val="1A1A1A"/>
                </a:solidFill>
                <a:effectLst/>
                <a:latin typeface="Times New Roman" panose="02020603050405020304" pitchFamily="18" charset="0"/>
                <a:cs typeface="Times New Roman" panose="02020603050405020304" pitchFamily="18" charset="0"/>
              </a:rPr>
              <a:t>Output Signal: both analog and digital</a:t>
            </a:r>
          </a:p>
          <a:p>
            <a:endParaRPr lang="en-CA" dirty="0"/>
          </a:p>
        </p:txBody>
      </p:sp>
      <p:sp>
        <p:nvSpPr>
          <p:cNvPr id="4" name="Slide Number Placeholder 3">
            <a:extLst>
              <a:ext uri="{FF2B5EF4-FFF2-40B4-BE49-F238E27FC236}">
                <a16:creationId xmlns:a16="http://schemas.microsoft.com/office/drawing/2014/main" id="{03C94EEB-C655-4DEA-8010-8AB656DD1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1182190194"/>
      </p:ext>
    </p:extLst>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2306</TotalTime>
  <Words>1312</Words>
  <Application>Microsoft Office PowerPoint</Application>
  <PresentationFormat>On-screen Show (16:9)</PresentationFormat>
  <Paragraphs>130</Paragraphs>
  <Slides>33</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Courier New</vt:lpstr>
      <vt:lpstr>Calibri</vt:lpstr>
      <vt:lpstr>Source Sans Pro</vt:lpstr>
      <vt:lpstr>Arial</vt:lpstr>
      <vt:lpstr>urw-din</vt:lpstr>
      <vt:lpstr>Roboto Slab</vt:lpstr>
      <vt:lpstr>Times New Roman</vt:lpstr>
      <vt:lpstr>Cordelia template</vt:lpstr>
      <vt:lpstr>Automatic Watering system for plants   </vt:lpstr>
      <vt:lpstr>Interfacing of soil moisture sensor with beagle bone black</vt:lpstr>
      <vt:lpstr>Beaglebone black</vt:lpstr>
      <vt:lpstr>PowerPoint Presentation</vt:lpstr>
      <vt:lpstr>Specifications</vt:lpstr>
      <vt:lpstr>PowerPoint Presentation</vt:lpstr>
      <vt:lpstr>Soil moisture sensor(FC-28)</vt:lpstr>
      <vt:lpstr>Cont….</vt:lpstr>
      <vt:lpstr>Cont…</vt:lpstr>
      <vt:lpstr>PowerPoint Presentation</vt:lpstr>
      <vt:lpstr>Cont..</vt:lpstr>
      <vt:lpstr>PowerPoint Presentation</vt:lpstr>
      <vt:lpstr>Connection</vt:lpstr>
      <vt:lpstr>Cont…</vt:lpstr>
      <vt:lpstr>Cont..</vt:lpstr>
      <vt:lpstr>Cont..</vt:lpstr>
      <vt:lpstr>Cont..</vt:lpstr>
      <vt:lpstr>PowerPoint Presentation</vt:lpstr>
      <vt:lpstr>PowerPoint Presentation</vt:lpstr>
      <vt:lpstr>Code:</vt:lpstr>
      <vt:lpstr>Cont..</vt:lpstr>
      <vt:lpstr>Output</vt:lpstr>
      <vt:lpstr>Stdio.h and stdlib.h</vt:lpstr>
      <vt:lpstr>Iolib libraries:</vt:lpstr>
      <vt:lpstr>Cont…</vt:lpstr>
      <vt:lpstr>Cont…</vt:lpstr>
      <vt:lpstr>Popen function</vt:lpstr>
      <vt:lpstr>Strncmp function</vt:lpstr>
      <vt:lpstr>Cont..</vt:lpstr>
      <vt:lpstr>References</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Watering system for plants   Interfacing of soil moisture sensor with beagle bone black</dc:title>
  <dc:creator>Indu</dc:creator>
  <cp:lastModifiedBy>Anugraha Josh</cp:lastModifiedBy>
  <cp:revision>64</cp:revision>
  <dcterms:modified xsi:type="dcterms:W3CDTF">2021-03-05T12:03:55Z</dcterms:modified>
</cp:coreProperties>
</file>